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583" r:id="rId2"/>
    <p:sldId id="549" r:id="rId3"/>
    <p:sldId id="597" r:id="rId4"/>
    <p:sldId id="580" r:id="rId5"/>
    <p:sldId id="598" r:id="rId6"/>
    <p:sldId id="581" r:id="rId7"/>
    <p:sldId id="599" r:id="rId8"/>
    <p:sldId id="582" r:id="rId9"/>
    <p:sldId id="600" r:id="rId10"/>
    <p:sldId id="584" r:id="rId11"/>
    <p:sldId id="602" r:id="rId12"/>
    <p:sldId id="586" r:id="rId13"/>
    <p:sldId id="587" r:id="rId14"/>
    <p:sldId id="588" r:id="rId15"/>
    <p:sldId id="594" r:id="rId16"/>
    <p:sldId id="592" r:id="rId17"/>
    <p:sldId id="603" r:id="rId18"/>
    <p:sldId id="590" r:id="rId19"/>
    <p:sldId id="538" r:id="rId20"/>
  </p:sldIdLst>
  <p:sldSz cx="9144000" cy="5143500" type="screen16x9"/>
  <p:notesSz cx="6858000" cy="9144000"/>
  <p:embeddedFontLst>
    <p:embeddedFont>
      <p:font typeface="Sarabun" panose="020F0702030404030204" pitchFamily="34" charset="0"/>
      <p:regular r:id="rId22"/>
      <p:bold r:id="rId22"/>
      <p:italic r:id="rId22"/>
      <p:boldItalic r:id="rId22"/>
    </p:embeddedFont>
    <p:embeddedFont>
      <p:font typeface="Sarabun Medium" panose="020F0502020204030204" pitchFamily="34" charset="0"/>
      <p:regular r:id="rId23"/>
      <p:bold r:id="rId22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9E46D6-55C5-4F87-9211-500026C00A32}">
          <p14:sldIdLst>
            <p14:sldId id="583"/>
            <p14:sldId id="549"/>
            <p14:sldId id="597"/>
            <p14:sldId id="580"/>
            <p14:sldId id="598"/>
            <p14:sldId id="581"/>
            <p14:sldId id="599"/>
            <p14:sldId id="582"/>
            <p14:sldId id="600"/>
            <p14:sldId id="584"/>
            <p14:sldId id="602"/>
            <p14:sldId id="586"/>
            <p14:sldId id="587"/>
            <p14:sldId id="588"/>
            <p14:sldId id="594"/>
            <p14:sldId id="592"/>
            <p14:sldId id="603"/>
            <p14:sldId id="590"/>
            <p14:sldId id="538"/>
          </p14:sldIdLst>
        </p14:section>
        <p14:section name="Template" id="{E46B2268-E0D4-41B4-9420-775BB7011F5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ritsara monsiri" initials="vm" lastIdx="2" clrIdx="0">
    <p:extLst>
      <p:ext uri="{19B8F6BF-5375-455C-9EA6-DF929625EA0E}">
        <p15:presenceInfo xmlns:p15="http://schemas.microsoft.com/office/powerpoint/2012/main" userId="d21832565e14ac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026"/>
    <a:srgbClr val="BDBD31"/>
    <a:srgbClr val="B05200"/>
    <a:srgbClr val="E3F1EB"/>
    <a:srgbClr val="274F40"/>
    <a:srgbClr val="D6D07A"/>
    <a:srgbClr val="B3B327"/>
    <a:srgbClr val="B6DACD"/>
    <a:srgbClr val="A8D3C4"/>
    <a:srgbClr val="62B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7"/>
    <p:restoredTop sz="95803" autoAdjust="0"/>
  </p:normalViewPr>
  <p:slideViewPr>
    <p:cSldViewPr snapToGrid="0">
      <p:cViewPr varScale="1">
        <p:scale>
          <a:sx n="153" d="100"/>
          <a:sy n="153" d="100"/>
        </p:scale>
        <p:origin x="304" y="176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5C82D-8087-4CD6-86C0-32CD27253CC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94D967FC-5DFF-4001-8BD7-981CC41BDF51}" type="pres">
      <dgm:prSet presAssocID="{0AB5C82D-8087-4CD6-86C0-32CD27253CC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32606185-8A37-4A5D-BCAF-46A14B6F8488}" type="presOf" srcId="{0AB5C82D-8087-4CD6-86C0-32CD27253CC8}" destId="{94D967FC-5DFF-4001-8BD7-981CC41BDF5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B5C82D-8087-4CD6-86C0-32CD27253CC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94D967FC-5DFF-4001-8BD7-981CC41BDF51}" type="pres">
      <dgm:prSet presAssocID="{0AB5C82D-8087-4CD6-86C0-32CD27253CC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32606185-8A37-4A5D-BCAF-46A14B6F8488}" type="presOf" srcId="{0AB5C82D-8087-4CD6-86C0-32CD27253CC8}" destId="{94D967FC-5DFF-4001-8BD7-981CC41BDF5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B5C82D-8087-4CD6-86C0-32CD27253CC8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94D967FC-5DFF-4001-8BD7-981CC41BDF51}" type="pres">
      <dgm:prSet presAssocID="{0AB5C82D-8087-4CD6-86C0-32CD27253CC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32606185-8A37-4A5D-BCAF-46A14B6F8488}" type="presOf" srcId="{0AB5C82D-8087-4CD6-86C0-32CD27253CC8}" destId="{94D967FC-5DFF-4001-8BD7-981CC41BDF5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8A49A-E73B-4B73-8055-94A4ECE87DF7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195ED-13B5-4493-8093-E37CFA739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32459-AEEC-B926-6535-EF3C3599E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F84DF-72CE-BBEC-4CD8-E94CE87D1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C4A0C-3949-B6F9-6CB4-7AAB870A1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137E-93FE-0320-CDCD-2B391899F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3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91109-1585-9BB1-DCB7-CF0253AC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6F9F720-59B0-CC86-0B38-DD4F1CAC9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E3E2DE2-5E55-5B9E-12C9-9CDE3CE2F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DE" sz="135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2161E7-F6D4-D2D7-5B01-8477D3120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2A14-6112-30E4-CDCF-982691807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07B0E3F-8165-503D-093E-528F0C6E19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516097-D52F-D5F9-5E74-818F0483B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sz="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1E6134-59EF-38A9-0F08-AA683066C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2F0CC-DB2F-1778-6602-EF9D7F8C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2BEFAD8-1C72-C505-4AA6-4A106A4F0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E180811-2412-67D1-8829-5012BF43E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sz="135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494164-D428-2A70-B1BF-AD9982822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AA2A-6B0B-8C64-B345-6637EEF7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2CE9D74-A5B2-DF83-806B-EB6E05DFD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7047F6-720B-0BCA-AE56-ABB7B2D3F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sz="135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2F2014-9C6E-F1BE-8795-783EB8FC7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95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8918-7811-CB14-0D7F-03A94FEB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DFD6FA-6C8E-8E89-345D-3D095DD52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8FA0996-3D42-05DD-6823-B7D8AAF73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sz="1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CF1787-9541-C138-C49E-196472E7B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82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A13D0-DE54-ECC9-2434-7910EB57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7012BCE-8FCA-A624-45B0-641DF8A47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F155762-4FD6-4C22-8D69-46527E494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sz="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F1416C-E5F2-766B-EBB6-09895632C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90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6A12-B011-55A7-8CD9-37A9B55E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FA4B764-AF02-6504-5F74-135A17B63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8A9F5AE-DDD2-1103-B874-BBD56C2F6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sz="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20D0C6-D6A1-E22D-8B99-231B19A87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3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ECFD5-10EF-4E58-8148-8A3F392E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C06EC2A-1C2A-E598-8216-4200BEAFA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96B3A25-5BBE-0F99-CF8D-5A1EA61F0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sz="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FEAB70-D54D-DFAD-042D-3568B3768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8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95CD-657C-BEAE-81A9-299B241F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544398F-0775-E7AC-5CB1-EC147C094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5E48D1-2EBB-6AE2-2411-4A4BCFA03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sz="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0E6EB9-0783-D576-822A-2A726EF91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3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D155-17C1-C95E-08A1-91B03A54D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BB768-F51F-AFA0-4DA7-4425D2601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1DF75-7D5A-1BF3-BDAF-011F9750A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574D0-A4D9-7168-1D47-5E9B4378E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23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C38F5-1B4A-6F96-C813-78D2AF81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92B4CC5-AFB1-3880-FAF8-9ACA0409B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00700E0-1445-1CEA-22D0-0EAE17FF0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7019A4-F36C-4572-AC7D-6FD6F80A0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1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22A5-4FE1-128A-A098-640921713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91335E8-91E7-ADD3-309B-94690B14A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12F7AE-BE26-C94F-930B-96E011F54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sz="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645730-8898-8DD7-8F59-1487D0F7A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FF07-AC64-5636-1BE5-23C3F8D31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82EF25D-E619-4E79-E44C-9D7891614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676A01C-4168-9117-9437-B105C2A6E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27B57D-3A4B-552C-3649-6B2110856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DACE6-374E-BBE4-B546-55F1318CF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645FB0-17B6-1542-E19A-9505BEDB9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8E2E592-3834-5F09-3A2D-9180DDA9B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sz="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1C788B-C90C-DD5D-11FE-78E17535E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2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91B88-D5F3-E7C8-A23F-2C05FF75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FA6B6DC-A2B1-3E8D-17DD-B41961405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DFA602-0C78-8E47-7900-015EFDCD0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35D8D8-3147-647E-4EF9-6286C0BF5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5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2114-C23E-1603-89CE-C83A469F0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BFB3EAE-23A8-13E4-26AC-2628E58E0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22717CD-15CA-00CC-B17D-29F43EA22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sz="825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5B4131-35FF-004C-3A31-D3580A0D4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C23C-149D-B4CC-8EE7-CA316A213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94AD93-85D5-DCBF-1D91-3111BD084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149B02-7C1C-3071-CE7C-56944E178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sz="825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BEADBE-6FA9-DE78-6ED2-8DDDAFEF6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195ED-13B5-4493-8093-E37CFA7390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2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2" name="ตัวแทนรูปภาพ 16301">
            <a:extLst>
              <a:ext uri="{FF2B5EF4-FFF2-40B4-BE49-F238E27FC236}">
                <a16:creationId xmlns:a16="http://schemas.microsoft.com/office/drawing/2014/main" id="{C7446C4E-3105-44CD-AE7A-2342FAB00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303" name="ตัวแทนข้อความ 257">
            <a:extLst>
              <a:ext uri="{FF2B5EF4-FFF2-40B4-BE49-F238E27FC236}">
                <a16:creationId xmlns:a16="http://schemas.microsoft.com/office/drawing/2014/main" id="{064E2DBE-413B-496F-B1BF-C42FD57249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903" y="1376400"/>
            <a:ext cx="3707617" cy="475359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  <p:sp>
        <p:nvSpPr>
          <p:cNvPr id="16304" name="ตัวแทนข้อความ 257">
            <a:extLst>
              <a:ext uri="{FF2B5EF4-FFF2-40B4-BE49-F238E27FC236}">
                <a16:creationId xmlns:a16="http://schemas.microsoft.com/office/drawing/2014/main" id="{4756B128-063E-47C8-B13A-2ED61DAFA6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903" y="2091058"/>
            <a:ext cx="3869633" cy="536318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2021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แผนภูมิ 2">
            <a:extLst>
              <a:ext uri="{FF2B5EF4-FFF2-40B4-BE49-F238E27FC236}">
                <a16:creationId xmlns:a16="http://schemas.microsoft.com/office/drawing/2014/main" id="{AFA10604-7418-4139-A70B-1F2AAD4D1944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787400" y="1460500"/>
            <a:ext cx="4127500" cy="29845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ตัวแทนข้อความ 9">
            <a:extLst>
              <a:ext uri="{FF2B5EF4-FFF2-40B4-BE49-F238E27FC236}">
                <a16:creationId xmlns:a16="http://schemas.microsoft.com/office/drawing/2014/main" id="{DCD22698-5147-4920-9039-7774548405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8454" y="1666632"/>
            <a:ext cx="2284946" cy="66329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7" name="ตัวแทนข้อความ 9">
            <a:extLst>
              <a:ext uri="{FF2B5EF4-FFF2-40B4-BE49-F238E27FC236}">
                <a16:creationId xmlns:a16="http://schemas.microsoft.com/office/drawing/2014/main" id="{82233FA2-223D-479C-861D-5FF0327994F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68454" y="2503908"/>
            <a:ext cx="2284946" cy="66329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8" name="ตัวแทนข้อความ 9">
            <a:extLst>
              <a:ext uri="{FF2B5EF4-FFF2-40B4-BE49-F238E27FC236}">
                <a16:creationId xmlns:a16="http://schemas.microsoft.com/office/drawing/2014/main" id="{70A5A680-FF5E-45B3-9CA2-BB46F1E507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68454" y="3346970"/>
            <a:ext cx="2284946" cy="66329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9" name="ตัวแทนข้อความ 257">
            <a:extLst>
              <a:ext uri="{FF2B5EF4-FFF2-40B4-BE49-F238E27FC236}">
                <a16:creationId xmlns:a16="http://schemas.microsoft.com/office/drawing/2014/main" id="{883961BB-27BE-41AB-AE9E-C01B7EC2A8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12" y="676721"/>
            <a:ext cx="3351994" cy="475359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</p:spTree>
    <p:extLst>
      <p:ext uri="{BB962C8B-B14F-4D97-AF65-F5344CB8AC3E}">
        <p14:creationId xmlns:p14="http://schemas.microsoft.com/office/powerpoint/2010/main" val="135167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รูปภาพ 16301">
            <a:extLst>
              <a:ext uri="{FF2B5EF4-FFF2-40B4-BE49-F238E27FC236}">
                <a16:creationId xmlns:a16="http://schemas.microsoft.com/office/drawing/2014/main" id="{15457FF9-04F8-4F10-B29D-CAA3BE56F6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2287" y="1646766"/>
            <a:ext cx="2743200" cy="274320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ตัวแทนรูปภาพ 16301">
            <a:extLst>
              <a:ext uri="{FF2B5EF4-FFF2-40B4-BE49-F238E27FC236}">
                <a16:creationId xmlns:a16="http://schemas.microsoft.com/office/drawing/2014/main" id="{D448718E-014C-4203-98DA-5182161151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13874" y="666866"/>
            <a:ext cx="2743200" cy="274320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ตัวแทนข้อความ 257">
            <a:extLst>
              <a:ext uri="{FF2B5EF4-FFF2-40B4-BE49-F238E27FC236}">
                <a16:creationId xmlns:a16="http://schemas.microsoft.com/office/drawing/2014/main" id="{252C2F6C-B142-4D38-A72C-132177A755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7669" y="680412"/>
            <a:ext cx="3351994" cy="475359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  <p:sp>
        <p:nvSpPr>
          <p:cNvPr id="11" name="ตัวแทนข้อความ 257">
            <a:extLst>
              <a:ext uri="{FF2B5EF4-FFF2-40B4-BE49-F238E27FC236}">
                <a16:creationId xmlns:a16="http://schemas.microsoft.com/office/drawing/2014/main" id="{0AB45FAE-49F2-4A93-9C23-B07515D5D19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20049" y="1863741"/>
            <a:ext cx="2042160" cy="390088"/>
          </a:xfrm>
        </p:spPr>
        <p:txBody>
          <a:bodyPr anchor="ctr">
            <a:noAutofit/>
          </a:bodyPr>
          <a:lstStyle>
            <a:lvl1pPr marL="0" indent="0" algn="l">
              <a:buNone/>
              <a:defRPr sz="9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2" name="ตัวแทนข้อความ 257">
            <a:extLst>
              <a:ext uri="{FF2B5EF4-FFF2-40B4-BE49-F238E27FC236}">
                <a16:creationId xmlns:a16="http://schemas.microsoft.com/office/drawing/2014/main" id="{F828040E-D6C2-4E55-8C5D-2CE405DA6C1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20049" y="2469955"/>
            <a:ext cx="2042160" cy="390088"/>
          </a:xfrm>
        </p:spPr>
        <p:txBody>
          <a:bodyPr anchor="ctr">
            <a:noAutofit/>
          </a:bodyPr>
          <a:lstStyle>
            <a:lvl1pPr marL="0" indent="0" algn="l">
              <a:buNone/>
              <a:defRPr sz="9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3" name="ตัวแทนข้อความ 257">
            <a:extLst>
              <a:ext uri="{FF2B5EF4-FFF2-40B4-BE49-F238E27FC236}">
                <a16:creationId xmlns:a16="http://schemas.microsoft.com/office/drawing/2014/main" id="{644FA309-F9E0-4801-AE22-2FADE70FA6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049" y="3076169"/>
            <a:ext cx="2042160" cy="390088"/>
          </a:xfrm>
        </p:spPr>
        <p:txBody>
          <a:bodyPr anchor="ctr">
            <a:noAutofit/>
          </a:bodyPr>
          <a:lstStyle>
            <a:lvl1pPr marL="0" indent="0" algn="l">
              <a:buNone/>
              <a:defRPr sz="9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4" name="ตัวแทนข้อความ 257">
            <a:extLst>
              <a:ext uri="{FF2B5EF4-FFF2-40B4-BE49-F238E27FC236}">
                <a16:creationId xmlns:a16="http://schemas.microsoft.com/office/drawing/2014/main" id="{0D60A590-D8C8-481E-BFDC-6DEA8D41DC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0049" y="3682383"/>
            <a:ext cx="2042160" cy="390088"/>
          </a:xfrm>
        </p:spPr>
        <p:txBody>
          <a:bodyPr anchor="ctr">
            <a:noAutofit/>
          </a:bodyPr>
          <a:lstStyle>
            <a:lvl1pPr marL="0" indent="0" algn="l">
              <a:buNone/>
              <a:defRPr sz="9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5" name="ตัวแทนข้อความ 257">
            <a:extLst>
              <a:ext uri="{FF2B5EF4-FFF2-40B4-BE49-F238E27FC236}">
                <a16:creationId xmlns:a16="http://schemas.microsoft.com/office/drawing/2014/main" id="{414C8CDA-622F-4CC6-ACC7-16CBD02A26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7920" y="4073851"/>
            <a:ext cx="2539154" cy="544177"/>
          </a:xfrm>
        </p:spPr>
        <p:txBody>
          <a:bodyPr anchor="ctr">
            <a:noAutofit/>
          </a:bodyPr>
          <a:lstStyle>
            <a:lvl1pPr marL="0" indent="0" algn="r">
              <a:buNone/>
              <a:defRPr sz="900" b="1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82099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5E315C9-AD4C-49BB-96AE-090D72B615A0}"/>
              </a:ext>
            </a:extLst>
          </p:cNvPr>
          <p:cNvSpPr/>
          <p:nvPr userDrawn="1"/>
        </p:nvSpPr>
        <p:spPr>
          <a:xfrm>
            <a:off x="0" y="1483929"/>
            <a:ext cx="9144000" cy="1977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ตัวแทนข้อความ 257">
            <a:extLst>
              <a:ext uri="{FF2B5EF4-FFF2-40B4-BE49-F238E27FC236}">
                <a16:creationId xmlns:a16="http://schemas.microsoft.com/office/drawing/2014/main" id="{0820E121-1B91-491D-82FE-92A241626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6003" y="676721"/>
            <a:ext cx="3351994" cy="475359"/>
          </a:xfrm>
        </p:spPr>
        <p:txBody>
          <a:bodyPr>
            <a:noAutofit/>
          </a:bodyPr>
          <a:lstStyle>
            <a:lvl1pPr marL="0" indent="0" algn="ctr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421B01E4-C309-4D45-A66A-52F52EBF4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0009" y="3793591"/>
            <a:ext cx="4223981" cy="673188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" name="ตัวแทนรูปภาพ 16301">
            <a:extLst>
              <a:ext uri="{FF2B5EF4-FFF2-40B4-BE49-F238E27FC236}">
                <a16:creationId xmlns:a16="http://schemas.microsoft.com/office/drawing/2014/main" id="{8F856FC2-86EB-4DC9-B8EF-5B9D1A01E8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54260" y="1663422"/>
            <a:ext cx="2835478" cy="161882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ตัวแทนรูปภาพ 16301">
            <a:extLst>
              <a:ext uri="{FF2B5EF4-FFF2-40B4-BE49-F238E27FC236}">
                <a16:creationId xmlns:a16="http://schemas.microsoft.com/office/drawing/2014/main" id="{36054322-BCDF-4486-92F2-33F0410E400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9391" y="1667355"/>
            <a:ext cx="2835478" cy="161882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ตัวแทนรูปภาพ 16301">
            <a:extLst>
              <a:ext uri="{FF2B5EF4-FFF2-40B4-BE49-F238E27FC236}">
                <a16:creationId xmlns:a16="http://schemas.microsoft.com/office/drawing/2014/main" id="{69B510C6-C037-4F0E-BA89-3B85661E207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49131" y="1663422"/>
            <a:ext cx="2835478" cy="161882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2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257">
            <a:extLst>
              <a:ext uri="{FF2B5EF4-FFF2-40B4-BE49-F238E27FC236}">
                <a16:creationId xmlns:a16="http://schemas.microsoft.com/office/drawing/2014/main" id="{7C15CE33-DB0A-437C-B672-9BE66417E3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7669" y="680412"/>
            <a:ext cx="3351994" cy="475359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  <p:sp>
        <p:nvSpPr>
          <p:cNvPr id="6" name="ตัวแทนข้อความ 9">
            <a:extLst>
              <a:ext uri="{FF2B5EF4-FFF2-40B4-BE49-F238E27FC236}">
                <a16:creationId xmlns:a16="http://schemas.microsoft.com/office/drawing/2014/main" id="{5262CA69-FB89-49D1-8F69-ED2C235397C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2755" y="2694119"/>
            <a:ext cx="1463182" cy="5400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</a:t>
            </a:r>
          </a:p>
          <a:p>
            <a:pPr lvl="0"/>
            <a:r>
              <a:rPr lang="en-US"/>
              <a:t>of the printing.</a:t>
            </a:r>
          </a:p>
        </p:txBody>
      </p:sp>
      <p:sp>
        <p:nvSpPr>
          <p:cNvPr id="7" name="ตัวแทนข้อความ 9">
            <a:extLst>
              <a:ext uri="{FF2B5EF4-FFF2-40B4-BE49-F238E27FC236}">
                <a16:creationId xmlns:a16="http://schemas.microsoft.com/office/drawing/2014/main" id="{94D972AA-53B6-469C-96FA-8337461A55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92755" y="1945945"/>
            <a:ext cx="1463182" cy="720408"/>
          </a:xfrm>
        </p:spPr>
        <p:txBody>
          <a:bodyPr>
            <a:noAutofit/>
          </a:bodyPr>
          <a:lstStyle>
            <a:lvl1pPr marL="0" indent="0" algn="ctr">
              <a:buNone/>
              <a:defRPr sz="45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55M</a:t>
            </a:r>
          </a:p>
        </p:txBody>
      </p:sp>
      <p:sp>
        <p:nvSpPr>
          <p:cNvPr id="8" name="ตัวแทนข้อความ 9">
            <a:extLst>
              <a:ext uri="{FF2B5EF4-FFF2-40B4-BE49-F238E27FC236}">
                <a16:creationId xmlns:a16="http://schemas.microsoft.com/office/drawing/2014/main" id="{E231312F-9E9F-4447-B4A1-EE98FCD1AFF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88063" y="2694119"/>
            <a:ext cx="1463182" cy="5400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</a:t>
            </a:r>
          </a:p>
          <a:p>
            <a:pPr lvl="0"/>
            <a:r>
              <a:rPr lang="en-US"/>
              <a:t>of the printing.</a:t>
            </a:r>
          </a:p>
        </p:txBody>
      </p:sp>
      <p:sp>
        <p:nvSpPr>
          <p:cNvPr id="9" name="ตัวแทนข้อความ 9">
            <a:extLst>
              <a:ext uri="{FF2B5EF4-FFF2-40B4-BE49-F238E27FC236}">
                <a16:creationId xmlns:a16="http://schemas.microsoft.com/office/drawing/2014/main" id="{152C1B5F-AACD-417D-BA7B-6C99E0E818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88063" y="1945945"/>
            <a:ext cx="1463182" cy="720408"/>
          </a:xfrm>
        </p:spPr>
        <p:txBody>
          <a:bodyPr>
            <a:noAutofit/>
          </a:bodyPr>
          <a:lstStyle>
            <a:lvl1pPr marL="0" indent="0" algn="ctr">
              <a:buNone/>
              <a:defRPr sz="45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89%</a:t>
            </a:r>
          </a:p>
        </p:txBody>
      </p:sp>
      <p:sp>
        <p:nvSpPr>
          <p:cNvPr id="10" name="ตัวแทนข้อความ 9">
            <a:extLst>
              <a:ext uri="{FF2B5EF4-FFF2-40B4-BE49-F238E27FC236}">
                <a16:creationId xmlns:a16="http://schemas.microsoft.com/office/drawing/2014/main" id="{12E18299-F001-4491-93D6-41FF14E5B0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0409" y="2694119"/>
            <a:ext cx="1463182" cy="5400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aseline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</a:t>
            </a:r>
          </a:p>
          <a:p>
            <a:pPr lvl="0"/>
            <a:r>
              <a:rPr lang="en-US"/>
              <a:t>of the printing.</a:t>
            </a:r>
          </a:p>
        </p:txBody>
      </p:sp>
      <p:sp>
        <p:nvSpPr>
          <p:cNvPr id="11" name="ตัวแทนข้อความ 9">
            <a:extLst>
              <a:ext uri="{FF2B5EF4-FFF2-40B4-BE49-F238E27FC236}">
                <a16:creationId xmlns:a16="http://schemas.microsoft.com/office/drawing/2014/main" id="{FA379D6E-5775-47F1-B838-8C994F9624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40409" y="1945945"/>
            <a:ext cx="1463182" cy="720408"/>
          </a:xfrm>
        </p:spPr>
        <p:txBody>
          <a:bodyPr>
            <a:noAutofit/>
          </a:bodyPr>
          <a:lstStyle>
            <a:lvl1pPr marL="0" indent="0" algn="ctr">
              <a:buNone/>
              <a:defRPr sz="4500" b="1" baseline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9KM</a:t>
            </a:r>
          </a:p>
        </p:txBody>
      </p:sp>
      <p:sp>
        <p:nvSpPr>
          <p:cNvPr id="12" name="ตัวแทนข้อความ 9">
            <a:extLst>
              <a:ext uri="{FF2B5EF4-FFF2-40B4-BE49-F238E27FC236}">
                <a16:creationId xmlns:a16="http://schemas.microsoft.com/office/drawing/2014/main" id="{65EDAA3E-481F-4483-87E7-4FA3CFA3AA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25769" y="3896405"/>
            <a:ext cx="1784838" cy="54562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3" name="ตัวแทนข้อความ 9">
            <a:extLst>
              <a:ext uri="{FF2B5EF4-FFF2-40B4-BE49-F238E27FC236}">
                <a16:creationId xmlns:a16="http://schemas.microsoft.com/office/drawing/2014/main" id="{A8CB5198-B3BF-4A92-8FCD-E321E54A651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78115" y="3896405"/>
            <a:ext cx="1784838" cy="54562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4" name="ตัวแทนข้อความ 9">
            <a:extLst>
              <a:ext uri="{FF2B5EF4-FFF2-40B4-BE49-F238E27FC236}">
                <a16:creationId xmlns:a16="http://schemas.microsoft.com/office/drawing/2014/main" id="{A68ACA2E-2729-43F7-A7AE-02BF82D455E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73424" y="3896405"/>
            <a:ext cx="1784838" cy="54562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2571965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รูปภาพ 16301">
            <a:extLst>
              <a:ext uri="{FF2B5EF4-FFF2-40B4-BE49-F238E27FC236}">
                <a16:creationId xmlns:a16="http://schemas.microsoft.com/office/drawing/2014/main" id="{532DF7AF-1E93-4C9B-AFC8-1F11554558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ตัวแทนข้อความ 257">
            <a:extLst>
              <a:ext uri="{FF2B5EF4-FFF2-40B4-BE49-F238E27FC236}">
                <a16:creationId xmlns:a16="http://schemas.microsoft.com/office/drawing/2014/main" id="{B29BFACF-86A8-4E95-9A99-6B6232DC24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3856" y="1387308"/>
            <a:ext cx="3351994" cy="475359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  <p:sp>
        <p:nvSpPr>
          <p:cNvPr id="8" name="ตัวแทนข้อความ 257">
            <a:extLst>
              <a:ext uri="{FF2B5EF4-FFF2-40B4-BE49-F238E27FC236}">
                <a16:creationId xmlns:a16="http://schemas.microsoft.com/office/drawing/2014/main" id="{1F92F205-598C-4F70-A34C-BF4A4C9C32C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66589" y="2483697"/>
            <a:ext cx="1785210" cy="60407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9" name="ตัวแทนข้อความ 257">
            <a:extLst>
              <a:ext uri="{FF2B5EF4-FFF2-40B4-BE49-F238E27FC236}">
                <a16:creationId xmlns:a16="http://schemas.microsoft.com/office/drawing/2014/main" id="{ED710CC5-6BC3-49A7-928C-7B99A1313D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4952" y="2055729"/>
            <a:ext cx="796491" cy="1032042"/>
          </a:xfrm>
        </p:spPr>
        <p:txBody>
          <a:bodyPr>
            <a:noAutofit/>
          </a:bodyPr>
          <a:lstStyle>
            <a:lvl1pPr marL="0" indent="0" algn="l">
              <a:buNone/>
              <a:defRPr sz="80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0" name="ตัวแทนข้อความ 9">
            <a:extLst>
              <a:ext uri="{FF2B5EF4-FFF2-40B4-BE49-F238E27FC236}">
                <a16:creationId xmlns:a16="http://schemas.microsoft.com/office/drawing/2014/main" id="{962C8E0C-16C5-487E-ACF4-6E416BD69E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589" y="2214758"/>
            <a:ext cx="1785210" cy="246535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2" name="ตัวแทนข้อความ 257">
            <a:extLst>
              <a:ext uri="{FF2B5EF4-FFF2-40B4-BE49-F238E27FC236}">
                <a16:creationId xmlns:a16="http://schemas.microsoft.com/office/drawing/2014/main" id="{A94512B7-207C-4CC5-8F7E-F9125A9A2C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3558" y="2483697"/>
            <a:ext cx="1785210" cy="60407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3" name="ตัวแทนข้อความ 257">
            <a:extLst>
              <a:ext uri="{FF2B5EF4-FFF2-40B4-BE49-F238E27FC236}">
                <a16:creationId xmlns:a16="http://schemas.microsoft.com/office/drawing/2014/main" id="{A872469A-3E22-4145-A604-1F3331996B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1921" y="2055729"/>
            <a:ext cx="796491" cy="1032042"/>
          </a:xfrm>
        </p:spPr>
        <p:txBody>
          <a:bodyPr>
            <a:noAutofit/>
          </a:bodyPr>
          <a:lstStyle>
            <a:lvl1pPr marL="0" indent="0" algn="l">
              <a:buNone/>
              <a:defRPr sz="80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4" name="ตัวแทนข้อความ 9">
            <a:extLst>
              <a:ext uri="{FF2B5EF4-FFF2-40B4-BE49-F238E27FC236}">
                <a16:creationId xmlns:a16="http://schemas.microsoft.com/office/drawing/2014/main" id="{A18B9B29-A68D-46BC-A6C0-1966A1A900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3558" y="2214758"/>
            <a:ext cx="1785210" cy="246535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5" name="ตัวแทนข้อความ 257">
            <a:extLst>
              <a:ext uri="{FF2B5EF4-FFF2-40B4-BE49-F238E27FC236}">
                <a16:creationId xmlns:a16="http://schemas.microsoft.com/office/drawing/2014/main" id="{08D1C734-0DFF-47A9-8E3D-9802317545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0527" y="2483697"/>
            <a:ext cx="1785210" cy="60407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6" name="ตัวแทนข้อความ 257">
            <a:extLst>
              <a:ext uri="{FF2B5EF4-FFF2-40B4-BE49-F238E27FC236}">
                <a16:creationId xmlns:a16="http://schemas.microsoft.com/office/drawing/2014/main" id="{F3FED00D-A444-4BFA-99C6-C21059E5DB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88890" y="2055729"/>
            <a:ext cx="796491" cy="1032042"/>
          </a:xfrm>
        </p:spPr>
        <p:txBody>
          <a:bodyPr>
            <a:noAutofit/>
          </a:bodyPr>
          <a:lstStyle>
            <a:lvl1pPr marL="0" indent="0" algn="l">
              <a:buNone/>
              <a:defRPr sz="80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7" name="ตัวแทนข้อความ 9">
            <a:extLst>
              <a:ext uri="{FF2B5EF4-FFF2-40B4-BE49-F238E27FC236}">
                <a16:creationId xmlns:a16="http://schemas.microsoft.com/office/drawing/2014/main" id="{192966BD-C7FA-4BB2-BEB0-EB542B2568A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00527" y="2214758"/>
            <a:ext cx="1785210" cy="246535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143477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รูปภาพ 16301">
            <a:extLst>
              <a:ext uri="{FF2B5EF4-FFF2-40B4-BE49-F238E27FC236}">
                <a16:creationId xmlns:a16="http://schemas.microsoft.com/office/drawing/2014/main" id="{532DF7AF-1E93-4C9B-AFC8-1F11554558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ตัวแทนข้อความ 257">
            <a:extLst>
              <a:ext uri="{FF2B5EF4-FFF2-40B4-BE49-F238E27FC236}">
                <a16:creationId xmlns:a16="http://schemas.microsoft.com/office/drawing/2014/main" id="{1F92F205-598C-4F70-A34C-BF4A4C9C32C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66589" y="2483697"/>
            <a:ext cx="1785210" cy="60407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9" name="ตัวแทนข้อความ 257">
            <a:extLst>
              <a:ext uri="{FF2B5EF4-FFF2-40B4-BE49-F238E27FC236}">
                <a16:creationId xmlns:a16="http://schemas.microsoft.com/office/drawing/2014/main" id="{ED710CC5-6BC3-49A7-928C-7B99A1313D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4952" y="2055729"/>
            <a:ext cx="796491" cy="1032042"/>
          </a:xfrm>
        </p:spPr>
        <p:txBody>
          <a:bodyPr>
            <a:noAutofit/>
          </a:bodyPr>
          <a:lstStyle>
            <a:lvl1pPr marL="0" indent="0" algn="l">
              <a:buNone/>
              <a:defRPr sz="80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0" name="ตัวแทนข้อความ 9">
            <a:extLst>
              <a:ext uri="{FF2B5EF4-FFF2-40B4-BE49-F238E27FC236}">
                <a16:creationId xmlns:a16="http://schemas.microsoft.com/office/drawing/2014/main" id="{962C8E0C-16C5-487E-ACF4-6E416BD69E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589" y="2214758"/>
            <a:ext cx="1785210" cy="246535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2" name="ตัวแทนข้อความ 257">
            <a:extLst>
              <a:ext uri="{FF2B5EF4-FFF2-40B4-BE49-F238E27FC236}">
                <a16:creationId xmlns:a16="http://schemas.microsoft.com/office/drawing/2014/main" id="{A94512B7-207C-4CC5-8F7E-F9125A9A2C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3558" y="2483697"/>
            <a:ext cx="1785210" cy="60407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3" name="ตัวแทนข้อความ 257">
            <a:extLst>
              <a:ext uri="{FF2B5EF4-FFF2-40B4-BE49-F238E27FC236}">
                <a16:creationId xmlns:a16="http://schemas.microsoft.com/office/drawing/2014/main" id="{A872469A-3E22-4145-A604-1F3331996B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1921" y="2055729"/>
            <a:ext cx="796491" cy="1032042"/>
          </a:xfrm>
        </p:spPr>
        <p:txBody>
          <a:bodyPr>
            <a:noAutofit/>
          </a:bodyPr>
          <a:lstStyle>
            <a:lvl1pPr marL="0" indent="0" algn="l">
              <a:buNone/>
              <a:defRPr sz="80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14" name="ตัวแทนข้อความ 9">
            <a:extLst>
              <a:ext uri="{FF2B5EF4-FFF2-40B4-BE49-F238E27FC236}">
                <a16:creationId xmlns:a16="http://schemas.microsoft.com/office/drawing/2014/main" id="{A18B9B29-A68D-46BC-A6C0-1966A1A900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3558" y="2214758"/>
            <a:ext cx="1785210" cy="246535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5" name="ตัวแทนข้อความ 257">
            <a:extLst>
              <a:ext uri="{FF2B5EF4-FFF2-40B4-BE49-F238E27FC236}">
                <a16:creationId xmlns:a16="http://schemas.microsoft.com/office/drawing/2014/main" id="{08D1C734-0DFF-47A9-8E3D-9802317545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0527" y="2483697"/>
            <a:ext cx="1785210" cy="604074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6" name="ตัวแทนข้อความ 257">
            <a:extLst>
              <a:ext uri="{FF2B5EF4-FFF2-40B4-BE49-F238E27FC236}">
                <a16:creationId xmlns:a16="http://schemas.microsoft.com/office/drawing/2014/main" id="{F3FED00D-A444-4BFA-99C6-C21059E5DB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88890" y="2055729"/>
            <a:ext cx="796491" cy="1032042"/>
          </a:xfrm>
        </p:spPr>
        <p:txBody>
          <a:bodyPr>
            <a:noAutofit/>
          </a:bodyPr>
          <a:lstStyle>
            <a:lvl1pPr marL="0" indent="0" algn="l">
              <a:buNone/>
              <a:defRPr sz="80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17" name="ตัวแทนข้อความ 9">
            <a:extLst>
              <a:ext uri="{FF2B5EF4-FFF2-40B4-BE49-F238E27FC236}">
                <a16:creationId xmlns:a16="http://schemas.microsoft.com/office/drawing/2014/main" id="{192966BD-C7FA-4BB2-BEB0-EB542B2568A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00527" y="2214758"/>
            <a:ext cx="1785210" cy="246535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35800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257">
            <a:extLst>
              <a:ext uri="{FF2B5EF4-FFF2-40B4-BE49-F238E27FC236}">
                <a16:creationId xmlns:a16="http://schemas.microsoft.com/office/drawing/2014/main" id="{96F320AE-9752-404C-9D94-8BFF746A7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770" y="339791"/>
            <a:ext cx="595301" cy="2957082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</a:t>
            </a:r>
          </a:p>
        </p:txBody>
      </p:sp>
      <p:sp>
        <p:nvSpPr>
          <p:cNvPr id="3" name="ตัวแทนรูปภาพ 16301">
            <a:extLst>
              <a:ext uri="{FF2B5EF4-FFF2-40B4-BE49-F238E27FC236}">
                <a16:creationId xmlns:a16="http://schemas.microsoft.com/office/drawing/2014/main" id="{7DB8D0D6-A532-4D70-BCE6-FF45F3643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176346"/>
            <a:ext cx="9144000" cy="9671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ตัวแทนข้อความ 520">
            <a:extLst>
              <a:ext uri="{FF2B5EF4-FFF2-40B4-BE49-F238E27FC236}">
                <a16:creationId xmlns:a16="http://schemas.microsoft.com/office/drawing/2014/main" id="{206160B3-D0F4-4365-B773-250454F67D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8527" y="1305588"/>
            <a:ext cx="1753859" cy="6886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900" baseline="0">
                <a:solidFill>
                  <a:sysClr val="windowText" lastClr="000000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  <p:sp>
        <p:nvSpPr>
          <p:cNvPr id="5" name="ตัวแทนข้อความ 520">
            <a:extLst>
              <a:ext uri="{FF2B5EF4-FFF2-40B4-BE49-F238E27FC236}">
                <a16:creationId xmlns:a16="http://schemas.microsoft.com/office/drawing/2014/main" id="{2EE03701-EE73-4C81-8EC5-C31F16FED3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8527" y="1047765"/>
            <a:ext cx="1753859" cy="302312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buNone/>
              <a:defRPr sz="1400" b="1" baseline="0">
                <a:solidFill>
                  <a:sysClr val="windowText" lastClr="000000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" name="ตัวแทนข้อความ 520">
            <a:extLst>
              <a:ext uri="{FF2B5EF4-FFF2-40B4-BE49-F238E27FC236}">
                <a16:creationId xmlns:a16="http://schemas.microsoft.com/office/drawing/2014/main" id="{A4D0D755-4C83-48B0-9669-B98DCBA364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8527" y="2523487"/>
            <a:ext cx="1753859" cy="68862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900" baseline="0">
                <a:solidFill>
                  <a:sysClr val="windowText" lastClr="000000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  <p:sp>
        <p:nvSpPr>
          <p:cNvPr id="7" name="ตัวแทนข้อความ 520">
            <a:extLst>
              <a:ext uri="{FF2B5EF4-FFF2-40B4-BE49-F238E27FC236}">
                <a16:creationId xmlns:a16="http://schemas.microsoft.com/office/drawing/2014/main" id="{80F04577-9F8B-4340-BEDA-564145FFB5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8527" y="2265664"/>
            <a:ext cx="1753859" cy="302312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buNone/>
              <a:defRPr sz="1400" b="1" baseline="0">
                <a:solidFill>
                  <a:sysClr val="windowText" lastClr="000000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" name="ตัวแทนข้อความ 520">
            <a:extLst>
              <a:ext uri="{FF2B5EF4-FFF2-40B4-BE49-F238E27FC236}">
                <a16:creationId xmlns:a16="http://schemas.microsoft.com/office/drawing/2014/main" id="{E58F1A22-0D0C-482C-AA8D-2FB1C5C355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31178" y="1288858"/>
            <a:ext cx="1756620" cy="688623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900" baseline="0">
                <a:solidFill>
                  <a:sysClr val="windowText" lastClr="000000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  <p:sp>
        <p:nvSpPr>
          <p:cNvPr id="9" name="ตัวแทนข้อความ 520">
            <a:extLst>
              <a:ext uri="{FF2B5EF4-FFF2-40B4-BE49-F238E27FC236}">
                <a16:creationId xmlns:a16="http://schemas.microsoft.com/office/drawing/2014/main" id="{03FBB2CF-1FA3-4DF5-9436-D6F55FC575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31178" y="1031035"/>
            <a:ext cx="1756620" cy="302312"/>
          </a:xfrm>
        </p:spPr>
        <p:txBody>
          <a:bodyPr>
            <a:noAutofit/>
          </a:bodyPr>
          <a:lstStyle>
            <a:lvl1pPr marL="0" indent="0" algn="r">
              <a:lnSpc>
                <a:spcPct val="105000"/>
              </a:lnSpc>
              <a:buNone/>
              <a:defRPr sz="1400" b="1" baseline="0">
                <a:solidFill>
                  <a:sysClr val="windowText" lastClr="000000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0" name="ตัวแทนข้อความ 520">
            <a:extLst>
              <a:ext uri="{FF2B5EF4-FFF2-40B4-BE49-F238E27FC236}">
                <a16:creationId xmlns:a16="http://schemas.microsoft.com/office/drawing/2014/main" id="{9AB2EC8F-EA05-4DA7-B64A-041DA6B070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1178" y="2507987"/>
            <a:ext cx="1756620" cy="688623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900" baseline="0">
                <a:solidFill>
                  <a:sysClr val="windowText" lastClr="000000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  <p:sp>
        <p:nvSpPr>
          <p:cNvPr id="11" name="ตัวแทนข้อความ 520">
            <a:extLst>
              <a:ext uri="{FF2B5EF4-FFF2-40B4-BE49-F238E27FC236}">
                <a16:creationId xmlns:a16="http://schemas.microsoft.com/office/drawing/2014/main" id="{0F5F4144-74F3-4AED-9E0A-20CA2EF8ED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1178" y="2250164"/>
            <a:ext cx="1756620" cy="302312"/>
          </a:xfrm>
        </p:spPr>
        <p:txBody>
          <a:bodyPr>
            <a:noAutofit/>
          </a:bodyPr>
          <a:lstStyle>
            <a:lvl1pPr marL="0" indent="0" algn="r">
              <a:lnSpc>
                <a:spcPct val="105000"/>
              </a:lnSpc>
              <a:buNone/>
              <a:defRPr sz="1400" b="1" baseline="0">
                <a:solidFill>
                  <a:sysClr val="windowText" lastClr="000000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168189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35">
            <a:extLst>
              <a:ext uri="{FF2B5EF4-FFF2-40B4-BE49-F238E27FC236}">
                <a16:creationId xmlns:a16="http://schemas.microsoft.com/office/drawing/2014/main" id="{FDA1C0AC-CEAE-4826-9BFD-C1B49D6905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2453" y="3416046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" name="ตัวแทนข้อความ 35">
            <a:extLst>
              <a:ext uri="{FF2B5EF4-FFF2-40B4-BE49-F238E27FC236}">
                <a16:creationId xmlns:a16="http://schemas.microsoft.com/office/drawing/2014/main" id="{EFE03607-1B6D-4389-A356-AE1771423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3659" y="3416046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4" name="ตัวแทนข้อความ 35">
            <a:extLst>
              <a:ext uri="{FF2B5EF4-FFF2-40B4-BE49-F238E27FC236}">
                <a16:creationId xmlns:a16="http://schemas.microsoft.com/office/drawing/2014/main" id="{3191E6FD-5D63-4C7F-B291-7E58C355D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513" y="3416046"/>
            <a:ext cx="1785209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5" name="ตัวแทนข้อความ 35">
            <a:extLst>
              <a:ext uri="{FF2B5EF4-FFF2-40B4-BE49-F238E27FC236}">
                <a16:creationId xmlns:a16="http://schemas.microsoft.com/office/drawing/2014/main" id="{79AA055B-B05F-4DE5-B56F-C361064897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4355" y="3417205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6" name="ตัวแทนข้อความ 9">
            <a:extLst>
              <a:ext uri="{FF2B5EF4-FFF2-40B4-BE49-F238E27FC236}">
                <a16:creationId xmlns:a16="http://schemas.microsoft.com/office/drawing/2014/main" id="{2D1366C9-9D2A-489E-926B-856A461AA9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9512" y="3106311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7" name="ตัวแทนข้อความ 9">
            <a:extLst>
              <a:ext uri="{FF2B5EF4-FFF2-40B4-BE49-F238E27FC236}">
                <a16:creationId xmlns:a16="http://schemas.microsoft.com/office/drawing/2014/main" id="{FC71CD31-DD83-4B5F-B279-631240876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92453" y="3108634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" name="ตัวแทนข้อความ 9">
            <a:extLst>
              <a:ext uri="{FF2B5EF4-FFF2-40B4-BE49-F238E27FC236}">
                <a16:creationId xmlns:a16="http://schemas.microsoft.com/office/drawing/2014/main" id="{06590688-D2CE-4CCC-8A0B-C88B691686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3659" y="3106348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9" name="ตัวแทนข้อความ 9">
            <a:extLst>
              <a:ext uri="{FF2B5EF4-FFF2-40B4-BE49-F238E27FC236}">
                <a16:creationId xmlns:a16="http://schemas.microsoft.com/office/drawing/2014/main" id="{D9841C79-4272-4B35-A44B-1AA1D21EDB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24355" y="3103400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0" name="ตัวแทนข้อความ 257">
            <a:extLst>
              <a:ext uri="{FF2B5EF4-FFF2-40B4-BE49-F238E27FC236}">
                <a16:creationId xmlns:a16="http://schemas.microsoft.com/office/drawing/2014/main" id="{A9C634AE-8182-4B6F-8B53-312FCABD40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7669" y="680412"/>
            <a:ext cx="3351994" cy="475359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</p:spTree>
    <p:extLst>
      <p:ext uri="{BB962C8B-B14F-4D97-AF65-F5344CB8AC3E}">
        <p14:creationId xmlns:p14="http://schemas.microsoft.com/office/powerpoint/2010/main" val="3598024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16301">
            <a:extLst>
              <a:ext uri="{FF2B5EF4-FFF2-40B4-BE49-F238E27FC236}">
                <a16:creationId xmlns:a16="http://schemas.microsoft.com/office/drawing/2014/main" id="{D180F7CF-5E6C-4AC5-A251-BEB6C3176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144000" cy="168812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ตัวแทนรูปภาพ 16301">
            <a:extLst>
              <a:ext uri="{FF2B5EF4-FFF2-40B4-BE49-F238E27FC236}">
                <a16:creationId xmlns:a16="http://schemas.microsoft.com/office/drawing/2014/main" id="{A65296FF-0417-441D-8FA7-4077C13EA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1804" y="973665"/>
            <a:ext cx="1380392" cy="1380392"/>
          </a:xfrm>
          <a:prstGeom prst="diamond">
            <a:avLst/>
          </a:prstGeom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A90B57D8-E148-4842-80C6-4870F68E68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1352" y="3797253"/>
            <a:ext cx="1821121" cy="663292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5" name="ตัวแทนข้อความ 9">
            <a:extLst>
              <a:ext uri="{FF2B5EF4-FFF2-40B4-BE49-F238E27FC236}">
                <a16:creationId xmlns:a16="http://schemas.microsoft.com/office/drawing/2014/main" id="{D8078667-9712-4E9A-B243-41890138BB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3341" y="3497001"/>
            <a:ext cx="1527639" cy="261884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" name="ตัวแทนข้อความ 9">
            <a:extLst>
              <a:ext uri="{FF2B5EF4-FFF2-40B4-BE49-F238E27FC236}">
                <a16:creationId xmlns:a16="http://schemas.microsoft.com/office/drawing/2014/main" id="{3455EA00-D6C3-4DE4-9200-DFCB8BCA97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61440" y="3796336"/>
            <a:ext cx="1821121" cy="663292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7" name="ตัวแทนข้อความ 9">
            <a:extLst>
              <a:ext uri="{FF2B5EF4-FFF2-40B4-BE49-F238E27FC236}">
                <a16:creationId xmlns:a16="http://schemas.microsoft.com/office/drawing/2014/main" id="{70F7E1B2-D45C-4AA9-A9E2-CD06A9DCA1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08181" y="3496084"/>
            <a:ext cx="1527639" cy="261884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" name="ตัวแทนข้อความ 9">
            <a:extLst>
              <a:ext uri="{FF2B5EF4-FFF2-40B4-BE49-F238E27FC236}">
                <a16:creationId xmlns:a16="http://schemas.microsoft.com/office/drawing/2014/main" id="{18111AA3-6969-4A18-8AC3-A123EAA44E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931" y="3796336"/>
            <a:ext cx="1821121" cy="663292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9" name="ตัวแทนข้อความ 9">
            <a:extLst>
              <a:ext uri="{FF2B5EF4-FFF2-40B4-BE49-F238E27FC236}">
                <a16:creationId xmlns:a16="http://schemas.microsoft.com/office/drawing/2014/main" id="{291A9B51-561A-4464-9F73-00A4B56472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9920" y="3496084"/>
            <a:ext cx="1527639" cy="261884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250772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16301">
            <a:extLst>
              <a:ext uri="{FF2B5EF4-FFF2-40B4-BE49-F238E27FC236}">
                <a16:creationId xmlns:a16="http://schemas.microsoft.com/office/drawing/2014/main" id="{E06A06C0-F923-4151-990A-EF5ACED0C5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7609" y="0"/>
            <a:ext cx="1956392" cy="51435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ตัวแทนข้อความ 257">
            <a:extLst>
              <a:ext uri="{FF2B5EF4-FFF2-40B4-BE49-F238E27FC236}">
                <a16:creationId xmlns:a16="http://schemas.microsoft.com/office/drawing/2014/main" id="{75F4F83A-69DD-4AFD-B075-49A66578F1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214" y="339791"/>
            <a:ext cx="595301" cy="2957082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</a:t>
            </a:r>
          </a:p>
        </p:txBody>
      </p:sp>
      <p:sp>
        <p:nvSpPr>
          <p:cNvPr id="12" name="ตัวแทนข้อความ 257">
            <a:extLst>
              <a:ext uri="{FF2B5EF4-FFF2-40B4-BE49-F238E27FC236}">
                <a16:creationId xmlns:a16="http://schemas.microsoft.com/office/drawing/2014/main" id="{EC44F72B-2970-48E3-B8A4-3451E65BBCA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53738" y="2030613"/>
            <a:ext cx="595301" cy="2957082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TRAVEL</a:t>
            </a:r>
          </a:p>
        </p:txBody>
      </p:sp>
      <p:sp>
        <p:nvSpPr>
          <p:cNvPr id="13" name="ตัวแทนข้อความ 35">
            <a:extLst>
              <a:ext uri="{FF2B5EF4-FFF2-40B4-BE49-F238E27FC236}">
                <a16:creationId xmlns:a16="http://schemas.microsoft.com/office/drawing/2014/main" id="{94FAE227-F56A-4151-B882-5B74868D29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4" y="3009887"/>
            <a:ext cx="2193073" cy="1168859"/>
          </a:xfrm>
        </p:spPr>
        <p:txBody>
          <a:bodyPr anchor="ctr">
            <a:noAutofit/>
          </a:bodyPr>
          <a:lstStyle>
            <a:lvl1pPr marL="0" indent="0" algn="l">
              <a:buNone/>
              <a:defRPr sz="105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15" name="ตัวแทนข้อความ 35">
            <a:extLst>
              <a:ext uri="{FF2B5EF4-FFF2-40B4-BE49-F238E27FC236}">
                <a16:creationId xmlns:a16="http://schemas.microsoft.com/office/drawing/2014/main" id="{3B23CE4E-945A-4309-AFE3-84C1A74C35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08" y="3009887"/>
            <a:ext cx="3149425" cy="1168859"/>
          </a:xfrm>
        </p:spPr>
        <p:txBody>
          <a:bodyPr anchor="ctr">
            <a:noAutofit/>
          </a:bodyPr>
          <a:lstStyle>
            <a:lvl1pPr marL="0" indent="0" algn="l">
              <a:buNone/>
              <a:defRPr sz="105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laborisnisi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6" name="ตัวแทนรูปภาพ 16301">
            <a:extLst>
              <a:ext uri="{FF2B5EF4-FFF2-40B4-BE49-F238E27FC236}">
                <a16:creationId xmlns:a16="http://schemas.microsoft.com/office/drawing/2014/main" id="{D7FC2FF3-656F-425F-A9A3-2A7E7EFC27E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5907587" cy="271803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2" name="ตัวแทนรูปภาพ 16301">
            <a:extLst>
              <a:ext uri="{FF2B5EF4-FFF2-40B4-BE49-F238E27FC236}">
                <a16:creationId xmlns:a16="http://schemas.microsoft.com/office/drawing/2014/main" id="{C7446C4E-3105-44CD-AE7A-2342FAB00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ตัวแทนข้อความ 257">
            <a:extLst>
              <a:ext uri="{FF2B5EF4-FFF2-40B4-BE49-F238E27FC236}">
                <a16:creationId xmlns:a16="http://schemas.microsoft.com/office/drawing/2014/main" id="{BFE8916F-88C3-4735-9317-D2A9A5683B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28338" y="1609026"/>
            <a:ext cx="2375928" cy="390088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6" name="ตัวแทนข้อความ 257">
            <a:extLst>
              <a:ext uri="{FF2B5EF4-FFF2-40B4-BE49-F238E27FC236}">
                <a16:creationId xmlns:a16="http://schemas.microsoft.com/office/drawing/2014/main" id="{D8D5CF5E-D58C-44FA-ACCD-CBF08053025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2924" y="2453059"/>
            <a:ext cx="2375928" cy="390088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7" name="ตัวแทนข้อความ 257">
            <a:extLst>
              <a:ext uri="{FF2B5EF4-FFF2-40B4-BE49-F238E27FC236}">
                <a16:creationId xmlns:a16="http://schemas.microsoft.com/office/drawing/2014/main" id="{E0AD6E97-7C9A-46B6-A54D-D4C76CB6FC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28338" y="3297092"/>
            <a:ext cx="2375928" cy="390088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8" name="ตัวแทนข้อความ 257">
            <a:extLst>
              <a:ext uri="{FF2B5EF4-FFF2-40B4-BE49-F238E27FC236}">
                <a16:creationId xmlns:a16="http://schemas.microsoft.com/office/drawing/2014/main" id="{4C489131-AB51-4B9C-AB13-25EFF81D3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605581" y="4134352"/>
            <a:ext cx="2375928" cy="390088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9" name="ตัวแทนข้อความ 257">
            <a:extLst>
              <a:ext uri="{FF2B5EF4-FFF2-40B4-BE49-F238E27FC236}">
                <a16:creationId xmlns:a16="http://schemas.microsoft.com/office/drawing/2014/main" id="{CE8BC5CB-64C1-439B-AC39-6942305B28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58540" y="478118"/>
            <a:ext cx="3707617" cy="475359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</p:spTree>
    <p:extLst>
      <p:ext uri="{BB962C8B-B14F-4D97-AF65-F5344CB8AC3E}">
        <p14:creationId xmlns:p14="http://schemas.microsoft.com/office/powerpoint/2010/main" val="4131242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72644-2DDA-05BB-504C-A1C0B339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3543-CC69-4307-8F4F-13D9C51F46B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1C64-9FB8-1BD4-C745-8D4B3731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2C546-10E7-7C36-4C81-12A0E268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CC9-3CA2-4EAB-B208-00317A71BE37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กราฟิก 9">
            <a:extLst>
              <a:ext uri="{FF2B5EF4-FFF2-40B4-BE49-F238E27FC236}">
                <a16:creationId xmlns:a16="http://schemas.microsoft.com/office/drawing/2014/main" id="{18142C71-0D32-9FFE-E2D8-E2FA1809DAFA}"/>
              </a:ext>
            </a:extLst>
          </p:cNvPr>
          <p:cNvGrpSpPr/>
          <p:nvPr userDrawn="1"/>
        </p:nvGrpSpPr>
        <p:grpSpPr>
          <a:xfrm rot="2527643" flipH="1">
            <a:off x="3165878" y="2835951"/>
            <a:ext cx="2760485" cy="109952"/>
            <a:chOff x="3876675" y="2533650"/>
            <a:chExt cx="1387792" cy="80009"/>
          </a:xfrm>
          <a:solidFill>
            <a:schemeClr val="tx1"/>
          </a:solidFill>
        </p:grpSpPr>
        <p:sp>
          <p:nvSpPr>
            <p:cNvPr id="7" name="รูปแบบอิสระ: รูปร่าง 42">
              <a:extLst>
                <a:ext uri="{FF2B5EF4-FFF2-40B4-BE49-F238E27FC236}">
                  <a16:creationId xmlns:a16="http://schemas.microsoft.com/office/drawing/2014/main" id="{10BFE4A4-C742-8A3A-5C02-7C5F161B823A}"/>
                </a:ext>
              </a:extLst>
            </p:cNvPr>
            <p:cNvSpPr/>
            <p:nvPr/>
          </p:nvSpPr>
          <p:spPr>
            <a:xfrm>
              <a:off x="3924300" y="2566035"/>
              <a:ext cx="1251731" cy="15239"/>
            </a:xfrm>
            <a:custGeom>
              <a:avLst/>
              <a:gdLst>
                <a:gd name="connsiteX0" fmla="*/ 1243965 w 1251731"/>
                <a:gd name="connsiteY0" fmla="*/ 15240 h 15239"/>
                <a:gd name="connsiteX1" fmla="*/ 8573 w 1251731"/>
                <a:gd name="connsiteY1" fmla="*/ 15240 h 15239"/>
                <a:gd name="connsiteX2" fmla="*/ 0 w 1251731"/>
                <a:gd name="connsiteY2" fmla="*/ 7620 h 15239"/>
                <a:gd name="connsiteX3" fmla="*/ 7620 w 1251731"/>
                <a:gd name="connsiteY3" fmla="*/ 0 h 15239"/>
                <a:gd name="connsiteX4" fmla="*/ 1243965 w 1251731"/>
                <a:gd name="connsiteY4" fmla="*/ 0 h 15239"/>
                <a:gd name="connsiteX5" fmla="*/ 1251585 w 1251731"/>
                <a:gd name="connsiteY5" fmla="*/ 7620 h 15239"/>
                <a:gd name="connsiteX6" fmla="*/ 1243965 w 1251731"/>
                <a:gd name="connsiteY6" fmla="*/ 15240 h 1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1731" h="15239">
                  <a:moveTo>
                    <a:pt x="1243965" y="15240"/>
                  </a:moveTo>
                  <a:lnTo>
                    <a:pt x="8573" y="15240"/>
                  </a:lnTo>
                  <a:cubicBezTo>
                    <a:pt x="3810" y="15240"/>
                    <a:pt x="0" y="11430"/>
                    <a:pt x="0" y="7620"/>
                  </a:cubicBezTo>
                  <a:cubicBezTo>
                    <a:pt x="0" y="2857"/>
                    <a:pt x="3810" y="0"/>
                    <a:pt x="7620" y="0"/>
                  </a:cubicBezTo>
                  <a:lnTo>
                    <a:pt x="1243965" y="0"/>
                  </a:lnTo>
                  <a:cubicBezTo>
                    <a:pt x="1248728" y="0"/>
                    <a:pt x="1251585" y="3810"/>
                    <a:pt x="1251585" y="7620"/>
                  </a:cubicBezTo>
                  <a:cubicBezTo>
                    <a:pt x="1252538" y="11430"/>
                    <a:pt x="1248728" y="15240"/>
                    <a:pt x="1243965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กราฟิก 9">
              <a:extLst>
                <a:ext uri="{FF2B5EF4-FFF2-40B4-BE49-F238E27FC236}">
                  <a16:creationId xmlns:a16="http://schemas.microsoft.com/office/drawing/2014/main" id="{2D1661CF-4EB2-7B8F-4179-22606D9F292B}"/>
                </a:ext>
              </a:extLst>
            </p:cNvPr>
            <p:cNvGrpSpPr/>
            <p:nvPr/>
          </p:nvGrpSpPr>
          <p:grpSpPr>
            <a:xfrm>
              <a:off x="3876675" y="2544127"/>
              <a:ext cx="267652" cy="59055"/>
              <a:chOff x="3876675" y="2544127"/>
              <a:chExt cx="267652" cy="59055"/>
            </a:xfrm>
            <a:grpFill/>
          </p:grpSpPr>
          <p:sp>
            <p:nvSpPr>
              <p:cNvPr id="10" name="รูปแบบอิสระ: รูปร่าง 45">
                <a:extLst>
                  <a:ext uri="{FF2B5EF4-FFF2-40B4-BE49-F238E27FC236}">
                    <a16:creationId xmlns:a16="http://schemas.microsoft.com/office/drawing/2014/main" id="{9ED2D187-05A8-DBB0-A54B-C939233E620D}"/>
                  </a:ext>
                </a:extLst>
              </p:cNvPr>
              <p:cNvSpPr/>
              <p:nvPr/>
            </p:nvSpPr>
            <p:spPr>
              <a:xfrm>
                <a:off x="3876675" y="2544127"/>
                <a:ext cx="65722" cy="59055"/>
              </a:xfrm>
              <a:custGeom>
                <a:avLst/>
                <a:gdLst>
                  <a:gd name="connsiteX0" fmla="*/ 0 w 65722"/>
                  <a:gd name="connsiteY0" fmla="*/ 59055 h 59055"/>
                  <a:gd name="connsiteX1" fmla="*/ 46673 w 65722"/>
                  <a:gd name="connsiteY1" fmla="*/ 29527 h 59055"/>
                  <a:gd name="connsiteX2" fmla="*/ 0 w 65722"/>
                  <a:gd name="connsiteY2" fmla="*/ 0 h 59055"/>
                  <a:gd name="connsiteX3" fmla="*/ 20003 w 65722"/>
                  <a:gd name="connsiteY3" fmla="*/ 0 h 59055"/>
                  <a:gd name="connsiteX4" fmla="*/ 65723 w 65722"/>
                  <a:gd name="connsiteY4" fmla="*/ 29527 h 59055"/>
                  <a:gd name="connsiteX5" fmla="*/ 20003 w 65722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22" h="59055">
                    <a:moveTo>
                      <a:pt x="0" y="59055"/>
                    </a:moveTo>
                    <a:lnTo>
                      <a:pt x="46673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5723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46">
                <a:extLst>
                  <a:ext uri="{FF2B5EF4-FFF2-40B4-BE49-F238E27FC236}">
                    <a16:creationId xmlns:a16="http://schemas.microsoft.com/office/drawing/2014/main" id="{3F150C6B-43EF-E548-4A46-6D60DA441889}"/>
                  </a:ext>
                </a:extLst>
              </p:cNvPr>
              <p:cNvSpPr/>
              <p:nvPr/>
            </p:nvSpPr>
            <p:spPr>
              <a:xfrm>
                <a:off x="3905250" y="2544127"/>
                <a:ext cx="66675" cy="59055"/>
              </a:xfrm>
              <a:custGeom>
                <a:avLst/>
                <a:gdLst>
                  <a:gd name="connsiteX0" fmla="*/ 0 w 66675"/>
                  <a:gd name="connsiteY0" fmla="*/ 59055 h 59055"/>
                  <a:gd name="connsiteX1" fmla="*/ 46673 w 66675"/>
                  <a:gd name="connsiteY1" fmla="*/ 29527 h 59055"/>
                  <a:gd name="connsiteX2" fmla="*/ 0 w 66675"/>
                  <a:gd name="connsiteY2" fmla="*/ 0 h 59055"/>
                  <a:gd name="connsiteX3" fmla="*/ 20003 w 66675"/>
                  <a:gd name="connsiteY3" fmla="*/ 0 h 59055"/>
                  <a:gd name="connsiteX4" fmla="*/ 66675 w 66675"/>
                  <a:gd name="connsiteY4" fmla="*/ 29527 h 59055"/>
                  <a:gd name="connsiteX5" fmla="*/ 20003 w 66675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59055">
                    <a:moveTo>
                      <a:pt x="0" y="59055"/>
                    </a:moveTo>
                    <a:lnTo>
                      <a:pt x="46673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6675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47">
                <a:extLst>
                  <a:ext uri="{FF2B5EF4-FFF2-40B4-BE49-F238E27FC236}">
                    <a16:creationId xmlns:a16="http://schemas.microsoft.com/office/drawing/2014/main" id="{A5283C54-487D-3F87-29AB-49B89549F6D4}"/>
                  </a:ext>
                </a:extLst>
              </p:cNvPr>
              <p:cNvSpPr/>
              <p:nvPr/>
            </p:nvSpPr>
            <p:spPr>
              <a:xfrm>
                <a:off x="3933825" y="2544127"/>
                <a:ext cx="66675" cy="59055"/>
              </a:xfrm>
              <a:custGeom>
                <a:avLst/>
                <a:gdLst>
                  <a:gd name="connsiteX0" fmla="*/ 0 w 66675"/>
                  <a:gd name="connsiteY0" fmla="*/ 59055 h 59055"/>
                  <a:gd name="connsiteX1" fmla="*/ 46672 w 66675"/>
                  <a:gd name="connsiteY1" fmla="*/ 29527 h 59055"/>
                  <a:gd name="connsiteX2" fmla="*/ 0 w 66675"/>
                  <a:gd name="connsiteY2" fmla="*/ 0 h 59055"/>
                  <a:gd name="connsiteX3" fmla="*/ 20003 w 66675"/>
                  <a:gd name="connsiteY3" fmla="*/ 0 h 59055"/>
                  <a:gd name="connsiteX4" fmla="*/ 66675 w 66675"/>
                  <a:gd name="connsiteY4" fmla="*/ 29527 h 59055"/>
                  <a:gd name="connsiteX5" fmla="*/ 20003 w 66675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6675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48">
                <a:extLst>
                  <a:ext uri="{FF2B5EF4-FFF2-40B4-BE49-F238E27FC236}">
                    <a16:creationId xmlns:a16="http://schemas.microsoft.com/office/drawing/2014/main" id="{1BFD2AC1-8E3B-0BF9-CB8D-6F946D3CE6E6}"/>
                  </a:ext>
                </a:extLst>
              </p:cNvPr>
              <p:cNvSpPr/>
              <p:nvPr/>
            </p:nvSpPr>
            <p:spPr>
              <a:xfrm>
                <a:off x="3962400" y="2544127"/>
                <a:ext cx="66675" cy="59055"/>
              </a:xfrm>
              <a:custGeom>
                <a:avLst/>
                <a:gdLst>
                  <a:gd name="connsiteX0" fmla="*/ 0 w 66675"/>
                  <a:gd name="connsiteY0" fmla="*/ 59055 h 59055"/>
                  <a:gd name="connsiteX1" fmla="*/ 46672 w 66675"/>
                  <a:gd name="connsiteY1" fmla="*/ 29527 h 59055"/>
                  <a:gd name="connsiteX2" fmla="*/ 0 w 66675"/>
                  <a:gd name="connsiteY2" fmla="*/ 0 h 59055"/>
                  <a:gd name="connsiteX3" fmla="*/ 20003 w 66675"/>
                  <a:gd name="connsiteY3" fmla="*/ 0 h 59055"/>
                  <a:gd name="connsiteX4" fmla="*/ 66675 w 66675"/>
                  <a:gd name="connsiteY4" fmla="*/ 29527 h 59055"/>
                  <a:gd name="connsiteX5" fmla="*/ 20003 w 66675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6675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49">
                <a:extLst>
                  <a:ext uri="{FF2B5EF4-FFF2-40B4-BE49-F238E27FC236}">
                    <a16:creationId xmlns:a16="http://schemas.microsoft.com/office/drawing/2014/main" id="{4AD6E6EE-0687-15B4-AC4E-27AB49DB70BD}"/>
                  </a:ext>
                </a:extLst>
              </p:cNvPr>
              <p:cNvSpPr/>
              <p:nvPr/>
            </p:nvSpPr>
            <p:spPr>
              <a:xfrm>
                <a:off x="3991927" y="2544127"/>
                <a:ext cx="65722" cy="59055"/>
              </a:xfrm>
              <a:custGeom>
                <a:avLst/>
                <a:gdLst>
                  <a:gd name="connsiteX0" fmla="*/ 0 w 65722"/>
                  <a:gd name="connsiteY0" fmla="*/ 59055 h 59055"/>
                  <a:gd name="connsiteX1" fmla="*/ 45720 w 65722"/>
                  <a:gd name="connsiteY1" fmla="*/ 29527 h 59055"/>
                  <a:gd name="connsiteX2" fmla="*/ 0 w 65722"/>
                  <a:gd name="connsiteY2" fmla="*/ 0 h 59055"/>
                  <a:gd name="connsiteX3" fmla="*/ 19050 w 65722"/>
                  <a:gd name="connsiteY3" fmla="*/ 0 h 59055"/>
                  <a:gd name="connsiteX4" fmla="*/ 65723 w 65722"/>
                  <a:gd name="connsiteY4" fmla="*/ 29527 h 59055"/>
                  <a:gd name="connsiteX5" fmla="*/ 19050 w 65722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22" h="59055">
                    <a:moveTo>
                      <a:pt x="0" y="59055"/>
                    </a:moveTo>
                    <a:lnTo>
                      <a:pt x="45720" y="29527"/>
                    </a:lnTo>
                    <a:lnTo>
                      <a:pt x="0" y="0"/>
                    </a:lnTo>
                    <a:lnTo>
                      <a:pt x="19050" y="0"/>
                    </a:lnTo>
                    <a:lnTo>
                      <a:pt x="65723" y="29527"/>
                    </a:lnTo>
                    <a:lnTo>
                      <a:pt x="19050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50">
                <a:extLst>
                  <a:ext uri="{FF2B5EF4-FFF2-40B4-BE49-F238E27FC236}">
                    <a16:creationId xmlns:a16="http://schemas.microsoft.com/office/drawing/2014/main" id="{616EDD2A-CE5A-2EF1-EAD4-56B6216EDB82}"/>
                  </a:ext>
                </a:extLst>
              </p:cNvPr>
              <p:cNvSpPr/>
              <p:nvPr/>
            </p:nvSpPr>
            <p:spPr>
              <a:xfrm>
                <a:off x="4020502" y="2544127"/>
                <a:ext cx="65722" cy="59055"/>
              </a:xfrm>
              <a:custGeom>
                <a:avLst/>
                <a:gdLst>
                  <a:gd name="connsiteX0" fmla="*/ 0 w 65722"/>
                  <a:gd name="connsiteY0" fmla="*/ 59055 h 59055"/>
                  <a:gd name="connsiteX1" fmla="*/ 46672 w 65722"/>
                  <a:gd name="connsiteY1" fmla="*/ 29527 h 59055"/>
                  <a:gd name="connsiteX2" fmla="*/ 0 w 65722"/>
                  <a:gd name="connsiteY2" fmla="*/ 0 h 59055"/>
                  <a:gd name="connsiteX3" fmla="*/ 19050 w 65722"/>
                  <a:gd name="connsiteY3" fmla="*/ 0 h 59055"/>
                  <a:gd name="connsiteX4" fmla="*/ 65723 w 65722"/>
                  <a:gd name="connsiteY4" fmla="*/ 29527 h 59055"/>
                  <a:gd name="connsiteX5" fmla="*/ 19050 w 65722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22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19050" y="0"/>
                    </a:lnTo>
                    <a:lnTo>
                      <a:pt x="65723" y="29527"/>
                    </a:lnTo>
                    <a:lnTo>
                      <a:pt x="19050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51">
                <a:extLst>
                  <a:ext uri="{FF2B5EF4-FFF2-40B4-BE49-F238E27FC236}">
                    <a16:creationId xmlns:a16="http://schemas.microsoft.com/office/drawing/2014/main" id="{E37F888B-2118-D5C6-AA1D-68B7B4E1920A}"/>
                  </a:ext>
                </a:extLst>
              </p:cNvPr>
              <p:cNvSpPr/>
              <p:nvPr/>
            </p:nvSpPr>
            <p:spPr>
              <a:xfrm>
                <a:off x="4049077" y="2544127"/>
                <a:ext cx="65722" cy="59055"/>
              </a:xfrm>
              <a:custGeom>
                <a:avLst/>
                <a:gdLst>
                  <a:gd name="connsiteX0" fmla="*/ 0 w 65722"/>
                  <a:gd name="connsiteY0" fmla="*/ 59055 h 59055"/>
                  <a:gd name="connsiteX1" fmla="*/ 46672 w 65722"/>
                  <a:gd name="connsiteY1" fmla="*/ 29527 h 59055"/>
                  <a:gd name="connsiteX2" fmla="*/ 0 w 65722"/>
                  <a:gd name="connsiteY2" fmla="*/ 0 h 59055"/>
                  <a:gd name="connsiteX3" fmla="*/ 20003 w 65722"/>
                  <a:gd name="connsiteY3" fmla="*/ 0 h 59055"/>
                  <a:gd name="connsiteX4" fmla="*/ 65723 w 65722"/>
                  <a:gd name="connsiteY4" fmla="*/ 29527 h 59055"/>
                  <a:gd name="connsiteX5" fmla="*/ 20003 w 65722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22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5723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52">
                <a:extLst>
                  <a:ext uri="{FF2B5EF4-FFF2-40B4-BE49-F238E27FC236}">
                    <a16:creationId xmlns:a16="http://schemas.microsoft.com/office/drawing/2014/main" id="{5804B0C7-B237-EAA3-6754-891E8FEFBC56}"/>
                  </a:ext>
                </a:extLst>
              </p:cNvPr>
              <p:cNvSpPr/>
              <p:nvPr/>
            </p:nvSpPr>
            <p:spPr>
              <a:xfrm>
                <a:off x="4077652" y="2544127"/>
                <a:ext cx="66675" cy="59055"/>
              </a:xfrm>
              <a:custGeom>
                <a:avLst/>
                <a:gdLst>
                  <a:gd name="connsiteX0" fmla="*/ 0 w 66675"/>
                  <a:gd name="connsiteY0" fmla="*/ 59055 h 59055"/>
                  <a:gd name="connsiteX1" fmla="*/ 46672 w 66675"/>
                  <a:gd name="connsiteY1" fmla="*/ 29527 h 59055"/>
                  <a:gd name="connsiteX2" fmla="*/ 0 w 66675"/>
                  <a:gd name="connsiteY2" fmla="*/ 0 h 59055"/>
                  <a:gd name="connsiteX3" fmla="*/ 20003 w 66675"/>
                  <a:gd name="connsiteY3" fmla="*/ 0 h 59055"/>
                  <a:gd name="connsiteX4" fmla="*/ 66675 w 66675"/>
                  <a:gd name="connsiteY4" fmla="*/ 29527 h 59055"/>
                  <a:gd name="connsiteX5" fmla="*/ 20003 w 66675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6675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รูปแบบอิสระ: รูปร่าง 44">
              <a:extLst>
                <a:ext uri="{FF2B5EF4-FFF2-40B4-BE49-F238E27FC236}">
                  <a16:creationId xmlns:a16="http://schemas.microsoft.com/office/drawing/2014/main" id="{9DCE74D8-883E-D188-75B4-6C2557FA2654}"/>
                </a:ext>
              </a:extLst>
            </p:cNvPr>
            <p:cNvSpPr/>
            <p:nvPr/>
          </p:nvSpPr>
          <p:spPr>
            <a:xfrm>
              <a:off x="5123497" y="2533650"/>
              <a:ext cx="140970" cy="80009"/>
            </a:xfrm>
            <a:custGeom>
              <a:avLst/>
              <a:gdLst>
                <a:gd name="connsiteX0" fmla="*/ 11430 w 140970"/>
                <a:gd name="connsiteY0" fmla="*/ 0 h 80009"/>
                <a:gd name="connsiteX1" fmla="*/ 140970 w 140970"/>
                <a:gd name="connsiteY1" fmla="*/ 40005 h 80009"/>
                <a:gd name="connsiteX2" fmla="*/ 11430 w 140970"/>
                <a:gd name="connsiteY2" fmla="*/ 80010 h 80009"/>
                <a:gd name="connsiteX3" fmla="*/ 0 w 140970"/>
                <a:gd name="connsiteY3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70" h="80009">
                  <a:moveTo>
                    <a:pt x="11430" y="0"/>
                  </a:moveTo>
                  <a:lnTo>
                    <a:pt x="140970" y="40005"/>
                  </a:lnTo>
                  <a:lnTo>
                    <a:pt x="11430" y="80010"/>
                  </a:lnTo>
                  <a:lnTo>
                    <a:pt x="0" y="40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กราฟิก 9">
            <a:extLst>
              <a:ext uri="{FF2B5EF4-FFF2-40B4-BE49-F238E27FC236}">
                <a16:creationId xmlns:a16="http://schemas.microsoft.com/office/drawing/2014/main" id="{C89CF638-B30C-45FD-079B-18A536E2F755}"/>
              </a:ext>
            </a:extLst>
          </p:cNvPr>
          <p:cNvGrpSpPr/>
          <p:nvPr userDrawn="1"/>
        </p:nvGrpSpPr>
        <p:grpSpPr>
          <a:xfrm rot="8315149" flipH="1">
            <a:off x="3165878" y="2835951"/>
            <a:ext cx="2760485" cy="109952"/>
            <a:chOff x="3876675" y="2533650"/>
            <a:chExt cx="1387792" cy="80009"/>
          </a:xfrm>
          <a:solidFill>
            <a:schemeClr val="tx1"/>
          </a:solidFill>
        </p:grpSpPr>
        <p:sp>
          <p:nvSpPr>
            <p:cNvPr id="19" name="รูปแบบอิสระ: รูปร่าง 42">
              <a:extLst>
                <a:ext uri="{FF2B5EF4-FFF2-40B4-BE49-F238E27FC236}">
                  <a16:creationId xmlns:a16="http://schemas.microsoft.com/office/drawing/2014/main" id="{E7D4A0BF-214F-6654-3523-D5BD7ED1AAF7}"/>
                </a:ext>
              </a:extLst>
            </p:cNvPr>
            <p:cNvSpPr/>
            <p:nvPr/>
          </p:nvSpPr>
          <p:spPr>
            <a:xfrm>
              <a:off x="3924300" y="2566035"/>
              <a:ext cx="1251731" cy="15239"/>
            </a:xfrm>
            <a:custGeom>
              <a:avLst/>
              <a:gdLst>
                <a:gd name="connsiteX0" fmla="*/ 1243965 w 1251731"/>
                <a:gd name="connsiteY0" fmla="*/ 15240 h 15239"/>
                <a:gd name="connsiteX1" fmla="*/ 8573 w 1251731"/>
                <a:gd name="connsiteY1" fmla="*/ 15240 h 15239"/>
                <a:gd name="connsiteX2" fmla="*/ 0 w 1251731"/>
                <a:gd name="connsiteY2" fmla="*/ 7620 h 15239"/>
                <a:gd name="connsiteX3" fmla="*/ 7620 w 1251731"/>
                <a:gd name="connsiteY3" fmla="*/ 0 h 15239"/>
                <a:gd name="connsiteX4" fmla="*/ 1243965 w 1251731"/>
                <a:gd name="connsiteY4" fmla="*/ 0 h 15239"/>
                <a:gd name="connsiteX5" fmla="*/ 1251585 w 1251731"/>
                <a:gd name="connsiteY5" fmla="*/ 7620 h 15239"/>
                <a:gd name="connsiteX6" fmla="*/ 1243965 w 1251731"/>
                <a:gd name="connsiteY6" fmla="*/ 15240 h 1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1731" h="15239">
                  <a:moveTo>
                    <a:pt x="1243965" y="15240"/>
                  </a:moveTo>
                  <a:lnTo>
                    <a:pt x="8573" y="15240"/>
                  </a:lnTo>
                  <a:cubicBezTo>
                    <a:pt x="3810" y="15240"/>
                    <a:pt x="0" y="11430"/>
                    <a:pt x="0" y="7620"/>
                  </a:cubicBezTo>
                  <a:cubicBezTo>
                    <a:pt x="0" y="2857"/>
                    <a:pt x="3810" y="0"/>
                    <a:pt x="7620" y="0"/>
                  </a:cubicBezTo>
                  <a:lnTo>
                    <a:pt x="1243965" y="0"/>
                  </a:lnTo>
                  <a:cubicBezTo>
                    <a:pt x="1248728" y="0"/>
                    <a:pt x="1251585" y="3810"/>
                    <a:pt x="1251585" y="7620"/>
                  </a:cubicBezTo>
                  <a:cubicBezTo>
                    <a:pt x="1252538" y="11430"/>
                    <a:pt x="1248728" y="15240"/>
                    <a:pt x="1243965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กราฟิก 9">
              <a:extLst>
                <a:ext uri="{FF2B5EF4-FFF2-40B4-BE49-F238E27FC236}">
                  <a16:creationId xmlns:a16="http://schemas.microsoft.com/office/drawing/2014/main" id="{ED849A78-785A-2FF7-AFE7-690F70122C61}"/>
                </a:ext>
              </a:extLst>
            </p:cNvPr>
            <p:cNvGrpSpPr/>
            <p:nvPr/>
          </p:nvGrpSpPr>
          <p:grpSpPr>
            <a:xfrm>
              <a:off x="3876675" y="2544127"/>
              <a:ext cx="267652" cy="59055"/>
              <a:chOff x="3876675" y="2544127"/>
              <a:chExt cx="267652" cy="59055"/>
            </a:xfrm>
            <a:grpFill/>
          </p:grpSpPr>
          <p:sp>
            <p:nvSpPr>
              <p:cNvPr id="22" name="รูปแบบอิสระ: รูปร่าง 45">
                <a:extLst>
                  <a:ext uri="{FF2B5EF4-FFF2-40B4-BE49-F238E27FC236}">
                    <a16:creationId xmlns:a16="http://schemas.microsoft.com/office/drawing/2014/main" id="{F64526B4-3AD6-83B5-9560-A50A29840BB4}"/>
                  </a:ext>
                </a:extLst>
              </p:cNvPr>
              <p:cNvSpPr/>
              <p:nvPr/>
            </p:nvSpPr>
            <p:spPr>
              <a:xfrm>
                <a:off x="3876675" y="2544127"/>
                <a:ext cx="65722" cy="59055"/>
              </a:xfrm>
              <a:custGeom>
                <a:avLst/>
                <a:gdLst>
                  <a:gd name="connsiteX0" fmla="*/ 0 w 65722"/>
                  <a:gd name="connsiteY0" fmla="*/ 59055 h 59055"/>
                  <a:gd name="connsiteX1" fmla="*/ 46673 w 65722"/>
                  <a:gd name="connsiteY1" fmla="*/ 29527 h 59055"/>
                  <a:gd name="connsiteX2" fmla="*/ 0 w 65722"/>
                  <a:gd name="connsiteY2" fmla="*/ 0 h 59055"/>
                  <a:gd name="connsiteX3" fmla="*/ 20003 w 65722"/>
                  <a:gd name="connsiteY3" fmla="*/ 0 h 59055"/>
                  <a:gd name="connsiteX4" fmla="*/ 65723 w 65722"/>
                  <a:gd name="connsiteY4" fmla="*/ 29527 h 59055"/>
                  <a:gd name="connsiteX5" fmla="*/ 20003 w 65722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22" h="59055">
                    <a:moveTo>
                      <a:pt x="0" y="59055"/>
                    </a:moveTo>
                    <a:lnTo>
                      <a:pt x="46673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5723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รูปแบบอิสระ: รูปร่าง 46">
                <a:extLst>
                  <a:ext uri="{FF2B5EF4-FFF2-40B4-BE49-F238E27FC236}">
                    <a16:creationId xmlns:a16="http://schemas.microsoft.com/office/drawing/2014/main" id="{63A5BB5E-94C8-B2A7-9096-616912E696F9}"/>
                  </a:ext>
                </a:extLst>
              </p:cNvPr>
              <p:cNvSpPr/>
              <p:nvPr/>
            </p:nvSpPr>
            <p:spPr>
              <a:xfrm>
                <a:off x="3905250" y="2544127"/>
                <a:ext cx="66675" cy="59055"/>
              </a:xfrm>
              <a:custGeom>
                <a:avLst/>
                <a:gdLst>
                  <a:gd name="connsiteX0" fmla="*/ 0 w 66675"/>
                  <a:gd name="connsiteY0" fmla="*/ 59055 h 59055"/>
                  <a:gd name="connsiteX1" fmla="*/ 46673 w 66675"/>
                  <a:gd name="connsiteY1" fmla="*/ 29527 h 59055"/>
                  <a:gd name="connsiteX2" fmla="*/ 0 w 66675"/>
                  <a:gd name="connsiteY2" fmla="*/ 0 h 59055"/>
                  <a:gd name="connsiteX3" fmla="*/ 20003 w 66675"/>
                  <a:gd name="connsiteY3" fmla="*/ 0 h 59055"/>
                  <a:gd name="connsiteX4" fmla="*/ 66675 w 66675"/>
                  <a:gd name="connsiteY4" fmla="*/ 29527 h 59055"/>
                  <a:gd name="connsiteX5" fmla="*/ 20003 w 66675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59055">
                    <a:moveTo>
                      <a:pt x="0" y="59055"/>
                    </a:moveTo>
                    <a:lnTo>
                      <a:pt x="46673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6675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รูปแบบอิสระ: รูปร่าง 47">
                <a:extLst>
                  <a:ext uri="{FF2B5EF4-FFF2-40B4-BE49-F238E27FC236}">
                    <a16:creationId xmlns:a16="http://schemas.microsoft.com/office/drawing/2014/main" id="{57BB2E22-7D1F-9F97-69C5-3962A000808C}"/>
                  </a:ext>
                </a:extLst>
              </p:cNvPr>
              <p:cNvSpPr/>
              <p:nvPr/>
            </p:nvSpPr>
            <p:spPr>
              <a:xfrm>
                <a:off x="3933825" y="2544127"/>
                <a:ext cx="66675" cy="59055"/>
              </a:xfrm>
              <a:custGeom>
                <a:avLst/>
                <a:gdLst>
                  <a:gd name="connsiteX0" fmla="*/ 0 w 66675"/>
                  <a:gd name="connsiteY0" fmla="*/ 59055 h 59055"/>
                  <a:gd name="connsiteX1" fmla="*/ 46672 w 66675"/>
                  <a:gd name="connsiteY1" fmla="*/ 29527 h 59055"/>
                  <a:gd name="connsiteX2" fmla="*/ 0 w 66675"/>
                  <a:gd name="connsiteY2" fmla="*/ 0 h 59055"/>
                  <a:gd name="connsiteX3" fmla="*/ 20003 w 66675"/>
                  <a:gd name="connsiteY3" fmla="*/ 0 h 59055"/>
                  <a:gd name="connsiteX4" fmla="*/ 66675 w 66675"/>
                  <a:gd name="connsiteY4" fmla="*/ 29527 h 59055"/>
                  <a:gd name="connsiteX5" fmla="*/ 20003 w 66675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6675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รูปแบบอิสระ: รูปร่าง 48">
                <a:extLst>
                  <a:ext uri="{FF2B5EF4-FFF2-40B4-BE49-F238E27FC236}">
                    <a16:creationId xmlns:a16="http://schemas.microsoft.com/office/drawing/2014/main" id="{BAE77C28-D743-46A5-3135-65BD0A42A954}"/>
                  </a:ext>
                </a:extLst>
              </p:cNvPr>
              <p:cNvSpPr/>
              <p:nvPr/>
            </p:nvSpPr>
            <p:spPr>
              <a:xfrm>
                <a:off x="3962400" y="2544127"/>
                <a:ext cx="66675" cy="59055"/>
              </a:xfrm>
              <a:custGeom>
                <a:avLst/>
                <a:gdLst>
                  <a:gd name="connsiteX0" fmla="*/ 0 w 66675"/>
                  <a:gd name="connsiteY0" fmla="*/ 59055 h 59055"/>
                  <a:gd name="connsiteX1" fmla="*/ 46672 w 66675"/>
                  <a:gd name="connsiteY1" fmla="*/ 29527 h 59055"/>
                  <a:gd name="connsiteX2" fmla="*/ 0 w 66675"/>
                  <a:gd name="connsiteY2" fmla="*/ 0 h 59055"/>
                  <a:gd name="connsiteX3" fmla="*/ 20003 w 66675"/>
                  <a:gd name="connsiteY3" fmla="*/ 0 h 59055"/>
                  <a:gd name="connsiteX4" fmla="*/ 66675 w 66675"/>
                  <a:gd name="connsiteY4" fmla="*/ 29527 h 59055"/>
                  <a:gd name="connsiteX5" fmla="*/ 20003 w 66675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6675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รูปแบบอิสระ: รูปร่าง 49">
                <a:extLst>
                  <a:ext uri="{FF2B5EF4-FFF2-40B4-BE49-F238E27FC236}">
                    <a16:creationId xmlns:a16="http://schemas.microsoft.com/office/drawing/2014/main" id="{94F3A279-F80D-3E33-C3B0-8E88574B8373}"/>
                  </a:ext>
                </a:extLst>
              </p:cNvPr>
              <p:cNvSpPr/>
              <p:nvPr/>
            </p:nvSpPr>
            <p:spPr>
              <a:xfrm>
                <a:off x="3991927" y="2544127"/>
                <a:ext cx="65722" cy="59055"/>
              </a:xfrm>
              <a:custGeom>
                <a:avLst/>
                <a:gdLst>
                  <a:gd name="connsiteX0" fmla="*/ 0 w 65722"/>
                  <a:gd name="connsiteY0" fmla="*/ 59055 h 59055"/>
                  <a:gd name="connsiteX1" fmla="*/ 45720 w 65722"/>
                  <a:gd name="connsiteY1" fmla="*/ 29527 h 59055"/>
                  <a:gd name="connsiteX2" fmla="*/ 0 w 65722"/>
                  <a:gd name="connsiteY2" fmla="*/ 0 h 59055"/>
                  <a:gd name="connsiteX3" fmla="*/ 19050 w 65722"/>
                  <a:gd name="connsiteY3" fmla="*/ 0 h 59055"/>
                  <a:gd name="connsiteX4" fmla="*/ 65723 w 65722"/>
                  <a:gd name="connsiteY4" fmla="*/ 29527 h 59055"/>
                  <a:gd name="connsiteX5" fmla="*/ 19050 w 65722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22" h="59055">
                    <a:moveTo>
                      <a:pt x="0" y="59055"/>
                    </a:moveTo>
                    <a:lnTo>
                      <a:pt x="45720" y="29527"/>
                    </a:lnTo>
                    <a:lnTo>
                      <a:pt x="0" y="0"/>
                    </a:lnTo>
                    <a:lnTo>
                      <a:pt x="19050" y="0"/>
                    </a:lnTo>
                    <a:lnTo>
                      <a:pt x="65723" y="29527"/>
                    </a:lnTo>
                    <a:lnTo>
                      <a:pt x="19050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รูปแบบอิสระ: รูปร่าง 50">
                <a:extLst>
                  <a:ext uri="{FF2B5EF4-FFF2-40B4-BE49-F238E27FC236}">
                    <a16:creationId xmlns:a16="http://schemas.microsoft.com/office/drawing/2014/main" id="{D9EEDABD-99B6-FBF2-0F46-892F37A3197A}"/>
                  </a:ext>
                </a:extLst>
              </p:cNvPr>
              <p:cNvSpPr/>
              <p:nvPr/>
            </p:nvSpPr>
            <p:spPr>
              <a:xfrm>
                <a:off x="4020502" y="2544127"/>
                <a:ext cx="65722" cy="59055"/>
              </a:xfrm>
              <a:custGeom>
                <a:avLst/>
                <a:gdLst>
                  <a:gd name="connsiteX0" fmla="*/ 0 w 65722"/>
                  <a:gd name="connsiteY0" fmla="*/ 59055 h 59055"/>
                  <a:gd name="connsiteX1" fmla="*/ 46672 w 65722"/>
                  <a:gd name="connsiteY1" fmla="*/ 29527 h 59055"/>
                  <a:gd name="connsiteX2" fmla="*/ 0 w 65722"/>
                  <a:gd name="connsiteY2" fmla="*/ 0 h 59055"/>
                  <a:gd name="connsiteX3" fmla="*/ 19050 w 65722"/>
                  <a:gd name="connsiteY3" fmla="*/ 0 h 59055"/>
                  <a:gd name="connsiteX4" fmla="*/ 65723 w 65722"/>
                  <a:gd name="connsiteY4" fmla="*/ 29527 h 59055"/>
                  <a:gd name="connsiteX5" fmla="*/ 19050 w 65722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22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19050" y="0"/>
                    </a:lnTo>
                    <a:lnTo>
                      <a:pt x="65723" y="29527"/>
                    </a:lnTo>
                    <a:lnTo>
                      <a:pt x="19050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รูปแบบอิสระ: รูปร่าง 51">
                <a:extLst>
                  <a:ext uri="{FF2B5EF4-FFF2-40B4-BE49-F238E27FC236}">
                    <a16:creationId xmlns:a16="http://schemas.microsoft.com/office/drawing/2014/main" id="{33C4A773-7775-B112-107C-EE3DBE0F48BF}"/>
                  </a:ext>
                </a:extLst>
              </p:cNvPr>
              <p:cNvSpPr/>
              <p:nvPr/>
            </p:nvSpPr>
            <p:spPr>
              <a:xfrm>
                <a:off x="4049077" y="2544127"/>
                <a:ext cx="65722" cy="59055"/>
              </a:xfrm>
              <a:custGeom>
                <a:avLst/>
                <a:gdLst>
                  <a:gd name="connsiteX0" fmla="*/ 0 w 65722"/>
                  <a:gd name="connsiteY0" fmla="*/ 59055 h 59055"/>
                  <a:gd name="connsiteX1" fmla="*/ 46672 w 65722"/>
                  <a:gd name="connsiteY1" fmla="*/ 29527 h 59055"/>
                  <a:gd name="connsiteX2" fmla="*/ 0 w 65722"/>
                  <a:gd name="connsiteY2" fmla="*/ 0 h 59055"/>
                  <a:gd name="connsiteX3" fmla="*/ 20003 w 65722"/>
                  <a:gd name="connsiteY3" fmla="*/ 0 h 59055"/>
                  <a:gd name="connsiteX4" fmla="*/ 65723 w 65722"/>
                  <a:gd name="connsiteY4" fmla="*/ 29527 h 59055"/>
                  <a:gd name="connsiteX5" fmla="*/ 20003 w 65722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22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5723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รูปแบบอิสระ: รูปร่าง 52">
                <a:extLst>
                  <a:ext uri="{FF2B5EF4-FFF2-40B4-BE49-F238E27FC236}">
                    <a16:creationId xmlns:a16="http://schemas.microsoft.com/office/drawing/2014/main" id="{C2471F3D-4383-0058-F330-41CFBEDB626F}"/>
                  </a:ext>
                </a:extLst>
              </p:cNvPr>
              <p:cNvSpPr/>
              <p:nvPr/>
            </p:nvSpPr>
            <p:spPr>
              <a:xfrm>
                <a:off x="4077652" y="2544127"/>
                <a:ext cx="66675" cy="59055"/>
              </a:xfrm>
              <a:custGeom>
                <a:avLst/>
                <a:gdLst>
                  <a:gd name="connsiteX0" fmla="*/ 0 w 66675"/>
                  <a:gd name="connsiteY0" fmla="*/ 59055 h 59055"/>
                  <a:gd name="connsiteX1" fmla="*/ 46672 w 66675"/>
                  <a:gd name="connsiteY1" fmla="*/ 29527 h 59055"/>
                  <a:gd name="connsiteX2" fmla="*/ 0 w 66675"/>
                  <a:gd name="connsiteY2" fmla="*/ 0 h 59055"/>
                  <a:gd name="connsiteX3" fmla="*/ 20003 w 66675"/>
                  <a:gd name="connsiteY3" fmla="*/ 0 h 59055"/>
                  <a:gd name="connsiteX4" fmla="*/ 66675 w 66675"/>
                  <a:gd name="connsiteY4" fmla="*/ 29527 h 59055"/>
                  <a:gd name="connsiteX5" fmla="*/ 20003 w 66675"/>
                  <a:gd name="connsiteY5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59055">
                    <a:moveTo>
                      <a:pt x="0" y="59055"/>
                    </a:moveTo>
                    <a:lnTo>
                      <a:pt x="46672" y="29527"/>
                    </a:lnTo>
                    <a:lnTo>
                      <a:pt x="0" y="0"/>
                    </a:lnTo>
                    <a:lnTo>
                      <a:pt x="20003" y="0"/>
                    </a:lnTo>
                    <a:lnTo>
                      <a:pt x="66675" y="29527"/>
                    </a:lnTo>
                    <a:lnTo>
                      <a:pt x="20003" y="590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รูปแบบอิสระ: รูปร่าง 44">
              <a:extLst>
                <a:ext uri="{FF2B5EF4-FFF2-40B4-BE49-F238E27FC236}">
                  <a16:creationId xmlns:a16="http://schemas.microsoft.com/office/drawing/2014/main" id="{407386F3-7385-1881-6546-93077F50BA13}"/>
                </a:ext>
              </a:extLst>
            </p:cNvPr>
            <p:cNvSpPr/>
            <p:nvPr/>
          </p:nvSpPr>
          <p:spPr>
            <a:xfrm>
              <a:off x="5123497" y="2533650"/>
              <a:ext cx="140970" cy="80009"/>
            </a:xfrm>
            <a:custGeom>
              <a:avLst/>
              <a:gdLst>
                <a:gd name="connsiteX0" fmla="*/ 11430 w 140970"/>
                <a:gd name="connsiteY0" fmla="*/ 0 h 80009"/>
                <a:gd name="connsiteX1" fmla="*/ 140970 w 140970"/>
                <a:gd name="connsiteY1" fmla="*/ 40005 h 80009"/>
                <a:gd name="connsiteX2" fmla="*/ 11430 w 140970"/>
                <a:gd name="connsiteY2" fmla="*/ 80010 h 80009"/>
                <a:gd name="connsiteX3" fmla="*/ 0 w 140970"/>
                <a:gd name="connsiteY3" fmla="*/ 40005 h 8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70" h="80009">
                  <a:moveTo>
                    <a:pt x="11430" y="0"/>
                  </a:moveTo>
                  <a:lnTo>
                    <a:pt x="140970" y="40005"/>
                  </a:lnTo>
                  <a:lnTo>
                    <a:pt x="11430" y="80010"/>
                  </a:lnTo>
                  <a:lnTo>
                    <a:pt x="0" y="40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ตัวแทนข้อความ 35">
            <a:extLst>
              <a:ext uri="{FF2B5EF4-FFF2-40B4-BE49-F238E27FC236}">
                <a16:creationId xmlns:a16="http://schemas.microsoft.com/office/drawing/2014/main" id="{98F85145-3DDD-5494-492C-94DADD676F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35092" y="1751147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1" name="ตัวแทนข้อความ 9">
            <a:extLst>
              <a:ext uri="{FF2B5EF4-FFF2-40B4-BE49-F238E27FC236}">
                <a16:creationId xmlns:a16="http://schemas.microsoft.com/office/drawing/2014/main" id="{87EC0553-7201-D65A-76F3-C44B8577EB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35092" y="1441449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ตัวแทนข้อความ 35">
            <a:extLst>
              <a:ext uri="{FF2B5EF4-FFF2-40B4-BE49-F238E27FC236}">
                <a16:creationId xmlns:a16="http://schemas.microsoft.com/office/drawing/2014/main" id="{EAC6C1DB-9F75-7DC7-B13D-BA3D042CC5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35092" y="3778649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3" name="ตัวแทนข้อความ 9">
            <a:extLst>
              <a:ext uri="{FF2B5EF4-FFF2-40B4-BE49-F238E27FC236}">
                <a16:creationId xmlns:a16="http://schemas.microsoft.com/office/drawing/2014/main" id="{0E74A031-0C7C-A944-FE34-7AA27F9720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35092" y="3468951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ตัวแทนข้อความ 35">
            <a:extLst>
              <a:ext uri="{FF2B5EF4-FFF2-40B4-BE49-F238E27FC236}">
                <a16:creationId xmlns:a16="http://schemas.microsoft.com/office/drawing/2014/main" id="{47BC9FE0-DC33-EB9D-977C-B8D5DA0331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0504" y="3778649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5" name="ตัวแทนข้อความ 9">
            <a:extLst>
              <a:ext uri="{FF2B5EF4-FFF2-40B4-BE49-F238E27FC236}">
                <a16:creationId xmlns:a16="http://schemas.microsoft.com/office/drawing/2014/main" id="{D39E8C5C-1674-894A-6B54-D72CAAB6D7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20504" y="3468951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ตัวแทนข้อความ 35">
            <a:extLst>
              <a:ext uri="{FF2B5EF4-FFF2-40B4-BE49-F238E27FC236}">
                <a16:creationId xmlns:a16="http://schemas.microsoft.com/office/drawing/2014/main" id="{27890BEB-33E4-7AA1-3F6C-5BE2703912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17453" y="1751147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7" name="ตัวแทนข้อความ 9">
            <a:extLst>
              <a:ext uri="{FF2B5EF4-FFF2-40B4-BE49-F238E27FC236}">
                <a16:creationId xmlns:a16="http://schemas.microsoft.com/office/drawing/2014/main" id="{9AAFD21B-BABF-86A9-6D0B-B89228A18C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7453" y="1441449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ตัวแทนข้อความ 257">
            <a:extLst>
              <a:ext uri="{FF2B5EF4-FFF2-40B4-BE49-F238E27FC236}">
                <a16:creationId xmlns:a16="http://schemas.microsoft.com/office/drawing/2014/main" id="{8615FF31-02E5-3BC7-B081-C0676CA206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6003" y="335479"/>
            <a:ext cx="3351994" cy="475359"/>
          </a:xfrm>
        </p:spPr>
        <p:txBody>
          <a:bodyPr>
            <a:noAutofit/>
          </a:bodyPr>
          <a:lstStyle>
            <a:lvl1pPr marL="0" indent="0" algn="ctr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</p:spTree>
    <p:extLst>
      <p:ext uri="{BB962C8B-B14F-4D97-AF65-F5344CB8AC3E}">
        <p14:creationId xmlns:p14="http://schemas.microsoft.com/office/powerpoint/2010/main" val="567589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24788-D9F1-DB37-AE71-2B8D24FC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3543-CC69-4307-8F4F-13D9C51F46B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409C5-AEFE-C163-ED05-677EAF67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4B810-4433-275B-F425-5DC4A2BC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CC9-3CA2-4EAB-B208-00317A71BE3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8D581F3-CC1A-2D47-B5FC-DCC5678706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48299" y="1295400"/>
            <a:ext cx="4943475" cy="288358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ตัวแทนข้อความ 257">
            <a:extLst>
              <a:ext uri="{FF2B5EF4-FFF2-40B4-BE49-F238E27FC236}">
                <a16:creationId xmlns:a16="http://schemas.microsoft.com/office/drawing/2014/main" id="{F5A77782-302B-D40F-D1CB-08BDF25C4F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5862" y="2680375"/>
            <a:ext cx="3351994" cy="1049470"/>
          </a:xfrm>
        </p:spPr>
        <p:txBody>
          <a:bodyPr anchor="t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type.</a:t>
            </a:r>
          </a:p>
        </p:txBody>
      </p:sp>
      <p:sp>
        <p:nvSpPr>
          <p:cNvPr id="8" name="ตัวแทนข้อความ 257">
            <a:extLst>
              <a:ext uri="{FF2B5EF4-FFF2-40B4-BE49-F238E27FC236}">
                <a16:creationId xmlns:a16="http://schemas.microsoft.com/office/drawing/2014/main" id="{4C23766D-A985-5C37-548B-FA91688D1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5862" y="2043748"/>
            <a:ext cx="3351994" cy="63662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  <p:sp>
        <p:nvSpPr>
          <p:cNvPr id="9" name="ตัวแทนข้อความ 257">
            <a:extLst>
              <a:ext uri="{FF2B5EF4-FFF2-40B4-BE49-F238E27FC236}">
                <a16:creationId xmlns:a16="http://schemas.microsoft.com/office/drawing/2014/main" id="{9DA7013A-099F-90A4-6F5C-69295C3955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5862" y="1167599"/>
            <a:ext cx="3351994" cy="475359"/>
          </a:xfrm>
        </p:spPr>
        <p:txBody>
          <a:bodyPr>
            <a:noAutofit/>
          </a:bodyPr>
          <a:lstStyle>
            <a:lvl1pPr marL="0" indent="0" algn="ctr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</p:spTree>
    <p:extLst>
      <p:ext uri="{BB962C8B-B14F-4D97-AF65-F5344CB8AC3E}">
        <p14:creationId xmlns:p14="http://schemas.microsoft.com/office/powerpoint/2010/main" val="3118807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3A1A3-CD1F-65CE-C977-4501AA66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3543-CC69-4307-8F4F-13D9C51F46B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D8AD1-8B12-025D-ADD0-3705C5DB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91118-FA4F-72EE-C1FA-99678B53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CC9-3CA2-4EAB-B208-00317A71BE3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4A3F25B-6352-8D87-D1C0-D090BB67D7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930" y="760374"/>
            <a:ext cx="1792715" cy="3802509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DAE31C-4ED7-C721-F660-8439D3C2F9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4080" y="937089"/>
            <a:ext cx="1629740" cy="3456827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ตัวแทนข้อความ 257">
            <a:extLst>
              <a:ext uri="{FF2B5EF4-FFF2-40B4-BE49-F238E27FC236}">
                <a16:creationId xmlns:a16="http://schemas.microsoft.com/office/drawing/2014/main" id="{E6108590-C28D-272B-7AFF-64AA01001F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3356" y="2740760"/>
            <a:ext cx="3351994" cy="1049470"/>
          </a:xfrm>
        </p:spPr>
        <p:txBody>
          <a:bodyPr anchor="t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type.</a:t>
            </a:r>
          </a:p>
        </p:txBody>
      </p:sp>
      <p:sp>
        <p:nvSpPr>
          <p:cNvPr id="9" name="ตัวแทนข้อความ 257">
            <a:extLst>
              <a:ext uri="{FF2B5EF4-FFF2-40B4-BE49-F238E27FC236}">
                <a16:creationId xmlns:a16="http://schemas.microsoft.com/office/drawing/2014/main" id="{4CBBEC04-E5AF-654C-129F-EE72752FF2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3356" y="2104133"/>
            <a:ext cx="3351994" cy="63662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  <p:sp>
        <p:nvSpPr>
          <p:cNvPr id="10" name="ตัวแทนข้อความ 257">
            <a:extLst>
              <a:ext uri="{FF2B5EF4-FFF2-40B4-BE49-F238E27FC236}">
                <a16:creationId xmlns:a16="http://schemas.microsoft.com/office/drawing/2014/main" id="{36F1059A-6888-92B2-D397-5C382C1601A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63356" y="1227984"/>
            <a:ext cx="3351994" cy="475359"/>
          </a:xfrm>
        </p:spPr>
        <p:txBody>
          <a:bodyPr>
            <a:noAutofit/>
          </a:bodyPr>
          <a:lstStyle>
            <a:lvl1pPr marL="0" indent="0" algn="ctr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</p:spTree>
    <p:extLst>
      <p:ext uri="{BB962C8B-B14F-4D97-AF65-F5344CB8AC3E}">
        <p14:creationId xmlns:p14="http://schemas.microsoft.com/office/powerpoint/2010/main" val="313531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94A23-C840-45FE-8472-5F565204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3543-CC69-4307-8F4F-13D9C51F46B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BD41E-642C-317D-EAD2-5B3A5101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95B62-BA20-B9A6-C93A-38789D3D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CC9-3CA2-4EAB-B208-00317A71BE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13FC124-62BC-52DD-94AC-CBCEAE991B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9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6301">
            <a:extLst>
              <a:ext uri="{FF2B5EF4-FFF2-40B4-BE49-F238E27FC236}">
                <a16:creationId xmlns:a16="http://schemas.microsoft.com/office/drawing/2014/main" id="{56DF660E-4967-4D2F-B6E8-DE2B167C75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ตัวแทนข้อความ 257">
            <a:extLst>
              <a:ext uri="{FF2B5EF4-FFF2-40B4-BE49-F238E27FC236}">
                <a16:creationId xmlns:a16="http://schemas.microsoft.com/office/drawing/2014/main" id="{45291E42-41FB-480A-9003-253CDCF3A7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180" y="2106162"/>
            <a:ext cx="3956928" cy="694188"/>
          </a:xfrm>
        </p:spPr>
        <p:txBody>
          <a:bodyPr>
            <a:noAutofit/>
          </a:bodyPr>
          <a:lstStyle>
            <a:lvl1pPr marL="0" indent="0" algn="l">
              <a:buNone/>
              <a:defRPr sz="54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7" name="ตัวแทนข้อความ 43">
            <a:extLst>
              <a:ext uri="{FF2B5EF4-FFF2-40B4-BE49-F238E27FC236}">
                <a16:creationId xmlns:a16="http://schemas.microsoft.com/office/drawing/2014/main" id="{696C90D1-3884-494A-9491-B30C80D80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180" y="2877492"/>
            <a:ext cx="3956928" cy="256037"/>
          </a:xfrm>
        </p:spPr>
        <p:txBody>
          <a:bodyPr>
            <a:noAutofit/>
          </a:bodyPr>
          <a:lstStyle>
            <a:lvl1pPr>
              <a:defRPr lang="en-US" sz="1200" b="1" spc="600" baseline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/>
              <a:t>POWERPOINTHUB.COM</a:t>
            </a:r>
          </a:p>
        </p:txBody>
      </p:sp>
    </p:spTree>
    <p:extLst>
      <p:ext uri="{BB962C8B-B14F-4D97-AF65-F5344CB8AC3E}">
        <p14:creationId xmlns:p14="http://schemas.microsoft.com/office/powerpoint/2010/main" val="2795707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51AE7-12A2-7E54-F04A-D947F366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3543-CC69-4307-8F4F-13D9C51F46B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D5997-A033-ECAC-B385-B7587CBE4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BEA78-B23E-F1F5-FEF5-BE3CDABC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CC9-3CA2-4EAB-B208-00317A71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15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E6AD481-D623-4B0E-9804-CC2CA6DA837B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27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E472-0709-FB37-41C7-9E1D80CF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71BD-261E-29A9-CCFC-BC7AB7AFF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22C7-02E0-6C4C-C14D-37E52E9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04C14-1003-DF42-A166-51BCA270AC9B}" type="datetimeFigureOut">
              <a:rPr lang="en-DE" smtClean="0"/>
              <a:t>14.12.24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CFD64-6869-70AB-1DD2-EC8C1021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DD83A-7FEB-C32C-111F-06CCBF95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1951-C1F5-8C4C-A484-D970DD808225}" type="slidenum">
              <a:rPr lang="en-DE" smtClean="0"/>
              <a:t>‹#›</a:t>
            </a:fld>
            <a:endParaRPr lang="en-DE"/>
          </a:p>
        </p:txBody>
      </p:sp>
      <p:pic>
        <p:nvPicPr>
          <p:cNvPr id="7" name="Picture 2" descr="Home">
            <a:extLst>
              <a:ext uri="{FF2B5EF4-FFF2-40B4-BE49-F238E27FC236}">
                <a16:creationId xmlns:a16="http://schemas.microsoft.com/office/drawing/2014/main" id="{D04BC7FF-C76C-58CF-CBC4-EF5D6105BB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4767263"/>
            <a:ext cx="1704851" cy="2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ADE - Wikipedia">
            <a:extLst>
              <a:ext uri="{FF2B5EF4-FFF2-40B4-BE49-F238E27FC236}">
                <a16:creationId xmlns:a16="http://schemas.microsoft.com/office/drawing/2014/main" id="{70525446-DFE3-E54F-D970-7CC0C8F646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08" y="4557390"/>
            <a:ext cx="988149" cy="67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5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รูปภาพ 16301">
            <a:extLst>
              <a:ext uri="{FF2B5EF4-FFF2-40B4-BE49-F238E27FC236}">
                <a16:creationId xmlns:a16="http://schemas.microsoft.com/office/drawing/2014/main" id="{724C6A4A-CDD0-4B02-8AF4-7FC89DF752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8140"/>
            <a:ext cx="9144000" cy="268224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ตัวแทนข้อความ 35">
            <a:extLst>
              <a:ext uri="{FF2B5EF4-FFF2-40B4-BE49-F238E27FC236}">
                <a16:creationId xmlns:a16="http://schemas.microsoft.com/office/drawing/2014/main" id="{E8767807-614D-44BE-8C52-7753B65329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0352" y="3894635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8" name="ตัวแทนข้อความ 35">
            <a:extLst>
              <a:ext uri="{FF2B5EF4-FFF2-40B4-BE49-F238E27FC236}">
                <a16:creationId xmlns:a16="http://schemas.microsoft.com/office/drawing/2014/main" id="{27928DE5-2B2B-48EC-B0B9-19A83C98B8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6514" y="3894635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9" name="ตัวแทนข้อความ 35">
            <a:extLst>
              <a:ext uri="{FF2B5EF4-FFF2-40B4-BE49-F238E27FC236}">
                <a16:creationId xmlns:a16="http://schemas.microsoft.com/office/drawing/2014/main" id="{78150626-B411-4B42-B108-482F35FCC7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190" y="3894635"/>
            <a:ext cx="1785209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0" name="ตัวแทนข้อความ 35">
            <a:extLst>
              <a:ext uri="{FF2B5EF4-FFF2-40B4-BE49-F238E27FC236}">
                <a16:creationId xmlns:a16="http://schemas.microsoft.com/office/drawing/2014/main" id="{72F64584-EAB1-4DC1-92C0-DE4A5BD648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82675" y="3895794"/>
            <a:ext cx="1785210" cy="621313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cap="none" spc="0" baseline="0">
                <a:ln w="57150">
                  <a:noFill/>
                </a:ln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1" name="ตัวแทนข้อความ 9">
            <a:extLst>
              <a:ext uri="{FF2B5EF4-FFF2-40B4-BE49-F238E27FC236}">
                <a16:creationId xmlns:a16="http://schemas.microsoft.com/office/drawing/2014/main" id="{EAB46F58-31AA-44CF-82A9-25503E0461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774" y="3584900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2" name="ตัวแทนข้อความ 9">
            <a:extLst>
              <a:ext uri="{FF2B5EF4-FFF2-40B4-BE49-F238E27FC236}">
                <a16:creationId xmlns:a16="http://schemas.microsoft.com/office/drawing/2014/main" id="{1B557D31-17EA-4EE8-8634-1AED7C93C5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49494" y="3587223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" name="ตัวแทนข้อความ 9">
            <a:extLst>
              <a:ext uri="{FF2B5EF4-FFF2-40B4-BE49-F238E27FC236}">
                <a16:creationId xmlns:a16="http://schemas.microsoft.com/office/drawing/2014/main" id="{B1936625-26F8-4B87-B43C-3D9C807DAA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744" y="3584937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ตัวแทนข้อความ 9">
            <a:extLst>
              <a:ext uri="{FF2B5EF4-FFF2-40B4-BE49-F238E27FC236}">
                <a16:creationId xmlns:a16="http://schemas.microsoft.com/office/drawing/2014/main" id="{2B39612B-B926-4F41-9F04-0B74E01C0C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80975" y="3581989"/>
            <a:ext cx="1785210" cy="246535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1617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16301">
            <a:extLst>
              <a:ext uri="{FF2B5EF4-FFF2-40B4-BE49-F238E27FC236}">
                <a16:creationId xmlns:a16="http://schemas.microsoft.com/office/drawing/2014/main" id="{E11270FC-8D5E-4020-95AA-1188C1889F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2420" y="495300"/>
            <a:ext cx="2743200" cy="274320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ตัวแทนรูปภาพ 16301">
            <a:extLst>
              <a:ext uri="{FF2B5EF4-FFF2-40B4-BE49-F238E27FC236}">
                <a16:creationId xmlns:a16="http://schemas.microsoft.com/office/drawing/2014/main" id="{41F06E23-49B1-4013-8AC6-0D74AA58A5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30780" y="1621906"/>
            <a:ext cx="2743200" cy="2743200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ตัวแทนข้อความ 257">
            <a:extLst>
              <a:ext uri="{FF2B5EF4-FFF2-40B4-BE49-F238E27FC236}">
                <a16:creationId xmlns:a16="http://schemas.microsoft.com/office/drawing/2014/main" id="{5EDEBBE3-572A-45B2-AABE-60504BDC94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7646" y="1935480"/>
            <a:ext cx="2375928" cy="390088"/>
          </a:xfrm>
        </p:spPr>
        <p:txBody>
          <a:bodyPr anchor="ctr">
            <a:noAutofit/>
          </a:bodyPr>
          <a:lstStyle>
            <a:lvl1pPr marL="0" indent="0" algn="r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5" name="ตัวแทนข้อความ 257">
            <a:extLst>
              <a:ext uri="{FF2B5EF4-FFF2-40B4-BE49-F238E27FC236}">
                <a16:creationId xmlns:a16="http://schemas.microsoft.com/office/drawing/2014/main" id="{7F39C509-86D4-49DB-A262-4B02D7174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7646" y="2392571"/>
            <a:ext cx="2375928" cy="1049470"/>
          </a:xfrm>
        </p:spPr>
        <p:txBody>
          <a:bodyPr anchor="ctr">
            <a:noAutofit/>
          </a:bodyPr>
          <a:lstStyle>
            <a:lvl1pPr marL="0" indent="0" algn="r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type.</a:t>
            </a:r>
          </a:p>
        </p:txBody>
      </p:sp>
      <p:sp>
        <p:nvSpPr>
          <p:cNvPr id="6" name="ตัวแทนข้อความ 257">
            <a:extLst>
              <a:ext uri="{FF2B5EF4-FFF2-40B4-BE49-F238E27FC236}">
                <a16:creationId xmlns:a16="http://schemas.microsoft.com/office/drawing/2014/main" id="{1CB5E59F-A468-4BB1-881A-B1225680ED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97646" y="3492228"/>
            <a:ext cx="2375928" cy="636627"/>
          </a:xfrm>
        </p:spPr>
        <p:txBody>
          <a:bodyPr anchor="ctr">
            <a:noAutofit/>
          </a:bodyPr>
          <a:lstStyle>
            <a:lvl1pPr marL="0" indent="0" algn="r">
              <a:buNone/>
              <a:defRPr sz="1000" b="1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  <p:sp>
        <p:nvSpPr>
          <p:cNvPr id="7" name="ตัวแทนข้อความ 257">
            <a:extLst>
              <a:ext uri="{FF2B5EF4-FFF2-40B4-BE49-F238E27FC236}">
                <a16:creationId xmlns:a16="http://schemas.microsoft.com/office/drawing/2014/main" id="{BCA7B335-7F4A-48F1-9D82-51CEE18EFF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1580" y="676721"/>
            <a:ext cx="3351994" cy="475359"/>
          </a:xfrm>
        </p:spPr>
        <p:txBody>
          <a:bodyPr>
            <a:noAutofit/>
          </a:bodyPr>
          <a:lstStyle>
            <a:lvl1pPr marL="0" indent="0" algn="r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  <p:sp>
        <p:nvSpPr>
          <p:cNvPr id="8" name="ตัวแทนข้อความ 257">
            <a:extLst>
              <a:ext uri="{FF2B5EF4-FFF2-40B4-BE49-F238E27FC236}">
                <a16:creationId xmlns:a16="http://schemas.microsoft.com/office/drawing/2014/main" id="{D3D122C3-9B5D-4476-A0B8-4C8A9AF64A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0426" y="3897664"/>
            <a:ext cx="2042160" cy="390088"/>
          </a:xfrm>
        </p:spPr>
        <p:txBody>
          <a:bodyPr anchor="ctr">
            <a:noAutofit/>
          </a:bodyPr>
          <a:lstStyle>
            <a:lvl1pPr marL="0" indent="0" algn="r">
              <a:buNone/>
              <a:defRPr sz="9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240679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9">
            <a:extLst>
              <a:ext uri="{FF2B5EF4-FFF2-40B4-BE49-F238E27FC236}">
                <a16:creationId xmlns:a16="http://schemas.microsoft.com/office/drawing/2014/main" id="{8B336E24-6286-4122-BF6B-5C1BDD3862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7024" y="2852552"/>
            <a:ext cx="2084711" cy="5680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" name="ตัวแทนข้อความ 9">
            <a:extLst>
              <a:ext uri="{FF2B5EF4-FFF2-40B4-BE49-F238E27FC236}">
                <a16:creationId xmlns:a16="http://schemas.microsoft.com/office/drawing/2014/main" id="{D61F7839-8FC4-4358-B8C2-F275E3FDC3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7024" y="2002646"/>
            <a:ext cx="2084711" cy="5680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D6DE319B-9678-434A-BCA6-E012A4A79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67088" y="2853045"/>
            <a:ext cx="2084711" cy="5680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5" name="ตัวแทนข้อความ 9">
            <a:extLst>
              <a:ext uri="{FF2B5EF4-FFF2-40B4-BE49-F238E27FC236}">
                <a16:creationId xmlns:a16="http://schemas.microsoft.com/office/drawing/2014/main" id="{BCA88BEA-C7DC-4196-A8C0-417CCA24B9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7088" y="2003139"/>
            <a:ext cx="2084711" cy="5680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6" name="ตัวแทนข้อความ 113">
            <a:extLst>
              <a:ext uri="{FF2B5EF4-FFF2-40B4-BE49-F238E27FC236}">
                <a16:creationId xmlns:a16="http://schemas.microsoft.com/office/drawing/2014/main" id="{4AE621ED-BB1A-4910-ACDC-36E6373639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8690" y="1918355"/>
            <a:ext cx="1153578" cy="682779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5400" b="1" baseline="0">
                <a:solidFill>
                  <a:schemeClr val="accent1"/>
                </a:solidFill>
                <a:effectLst/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ตัวแทนข้อความ 113">
            <a:extLst>
              <a:ext uri="{FF2B5EF4-FFF2-40B4-BE49-F238E27FC236}">
                <a16:creationId xmlns:a16="http://schemas.microsoft.com/office/drawing/2014/main" id="{84D2F592-5929-4AB3-AEA6-5965E6F8D8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8690" y="2764903"/>
            <a:ext cx="1153578" cy="682779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5400" b="1" baseline="0">
                <a:solidFill>
                  <a:schemeClr val="accent1"/>
                </a:solidFill>
                <a:effectLst/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ตัวแทนข้อความ 113">
            <a:extLst>
              <a:ext uri="{FF2B5EF4-FFF2-40B4-BE49-F238E27FC236}">
                <a16:creationId xmlns:a16="http://schemas.microsoft.com/office/drawing/2014/main" id="{B4176241-3043-437C-813C-D28FD267E7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89974" y="1913930"/>
            <a:ext cx="1153578" cy="682779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5400" b="1" baseline="0">
                <a:solidFill>
                  <a:schemeClr val="accent1"/>
                </a:solidFill>
                <a:effectLst/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9" name="ตัวแทนข้อความ 113">
            <a:extLst>
              <a:ext uri="{FF2B5EF4-FFF2-40B4-BE49-F238E27FC236}">
                <a16:creationId xmlns:a16="http://schemas.microsoft.com/office/drawing/2014/main" id="{83BF30D1-5067-4F17-814E-3B48F9A4AC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2349" y="2763453"/>
            <a:ext cx="1221203" cy="682779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5400" b="1" baseline="0">
                <a:solidFill>
                  <a:schemeClr val="accent1"/>
                </a:solidFill>
                <a:effectLst/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ตัวแทนข้อความ 9">
            <a:extLst>
              <a:ext uri="{FF2B5EF4-FFF2-40B4-BE49-F238E27FC236}">
                <a16:creationId xmlns:a16="http://schemas.microsoft.com/office/drawing/2014/main" id="{4B1599D1-2A51-4C48-8576-281E7E6C91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47024" y="3711333"/>
            <a:ext cx="2084711" cy="5680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1" name="ตัวแทนข้อความ 9">
            <a:extLst>
              <a:ext uri="{FF2B5EF4-FFF2-40B4-BE49-F238E27FC236}">
                <a16:creationId xmlns:a16="http://schemas.microsoft.com/office/drawing/2014/main" id="{660AC414-2FFC-4FE4-AC1C-4F59F92530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67088" y="3711333"/>
            <a:ext cx="2084711" cy="568021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2" name="ตัวแทนข้อความ 113">
            <a:extLst>
              <a:ext uri="{FF2B5EF4-FFF2-40B4-BE49-F238E27FC236}">
                <a16:creationId xmlns:a16="http://schemas.microsoft.com/office/drawing/2014/main" id="{C0C96474-EB16-4449-A032-404C59194FE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8690" y="3623191"/>
            <a:ext cx="1153578" cy="682779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5400" b="1" baseline="0">
                <a:solidFill>
                  <a:schemeClr val="accent1"/>
                </a:solidFill>
                <a:effectLst/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ตัวแทนข้อความ 113">
            <a:extLst>
              <a:ext uri="{FF2B5EF4-FFF2-40B4-BE49-F238E27FC236}">
                <a16:creationId xmlns:a16="http://schemas.microsoft.com/office/drawing/2014/main" id="{73B85BD5-99B0-4C3F-8D47-ABF91C3A29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2349" y="3621741"/>
            <a:ext cx="1221203" cy="682779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5400" b="1" baseline="0">
                <a:solidFill>
                  <a:schemeClr val="accent1"/>
                </a:solidFill>
                <a:effectLst/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4" name="ตัวแทนข้อความ 257">
            <a:extLst>
              <a:ext uri="{FF2B5EF4-FFF2-40B4-BE49-F238E27FC236}">
                <a16:creationId xmlns:a16="http://schemas.microsoft.com/office/drawing/2014/main" id="{B47AAFC9-55BB-4A54-A489-DE51E182AB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4383" y="692129"/>
            <a:ext cx="3707617" cy="475359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</p:spTree>
    <p:extLst>
      <p:ext uri="{BB962C8B-B14F-4D97-AF65-F5344CB8AC3E}">
        <p14:creationId xmlns:p14="http://schemas.microsoft.com/office/powerpoint/2010/main" val="164205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ตัวแทนรูปภาพ 16301">
            <a:extLst>
              <a:ext uri="{FF2B5EF4-FFF2-40B4-BE49-F238E27FC236}">
                <a16:creationId xmlns:a16="http://schemas.microsoft.com/office/drawing/2014/main" id="{0FF81BCA-55A7-4D0F-9147-2CDFA9FD0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35478" cy="51435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ตัวแทนข้อความ 257">
            <a:extLst>
              <a:ext uri="{FF2B5EF4-FFF2-40B4-BE49-F238E27FC236}">
                <a16:creationId xmlns:a16="http://schemas.microsoft.com/office/drawing/2014/main" id="{9E418CE8-514A-46A3-8D02-8157E4C89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3182" y="4165422"/>
            <a:ext cx="1459685" cy="636270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4" name="ตัวแทนข้อความ 257">
            <a:extLst>
              <a:ext uri="{FF2B5EF4-FFF2-40B4-BE49-F238E27FC236}">
                <a16:creationId xmlns:a16="http://schemas.microsoft.com/office/drawing/2014/main" id="{598915E4-C37E-4ED7-B6D5-DB77B47E19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4197" y="615287"/>
            <a:ext cx="1900163" cy="1001077"/>
          </a:xfrm>
        </p:spPr>
        <p:txBody>
          <a:bodyPr>
            <a:noAutofit/>
          </a:bodyPr>
          <a:lstStyle>
            <a:lvl1pPr marL="0" indent="0" algn="l">
              <a:buNone/>
              <a:defRPr sz="3600" b="1" baseline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  <p:sp>
        <p:nvSpPr>
          <p:cNvPr id="17" name="ตัวแทนข้อความ 9">
            <a:extLst>
              <a:ext uri="{FF2B5EF4-FFF2-40B4-BE49-F238E27FC236}">
                <a16:creationId xmlns:a16="http://schemas.microsoft.com/office/drawing/2014/main" id="{A702C71A-0505-4A8A-92BA-42FFF658E0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8832" y="1216173"/>
            <a:ext cx="1822126" cy="663292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8" name="ตัวแทนข้อความ 9">
            <a:extLst>
              <a:ext uri="{FF2B5EF4-FFF2-40B4-BE49-F238E27FC236}">
                <a16:creationId xmlns:a16="http://schemas.microsoft.com/office/drawing/2014/main" id="{68CAF18A-D350-4AE3-9E37-E3BE5F61BC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46731" y="962757"/>
            <a:ext cx="1822126" cy="277950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9" name="ตัวแทนข้อความ 9">
            <a:extLst>
              <a:ext uri="{FF2B5EF4-FFF2-40B4-BE49-F238E27FC236}">
                <a16:creationId xmlns:a16="http://schemas.microsoft.com/office/drawing/2014/main" id="{6517FAE3-7430-4530-9FC7-3FDCC3B3D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9271" y="2527126"/>
            <a:ext cx="1822126" cy="663292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20" name="ตัวแทนข้อความ 9">
            <a:extLst>
              <a:ext uri="{FF2B5EF4-FFF2-40B4-BE49-F238E27FC236}">
                <a16:creationId xmlns:a16="http://schemas.microsoft.com/office/drawing/2014/main" id="{5266BDF4-5931-4934-AEB9-E561E608E5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57170" y="2273710"/>
            <a:ext cx="1822126" cy="277950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1" name="ตัวแทนข้อความ 9">
            <a:extLst>
              <a:ext uri="{FF2B5EF4-FFF2-40B4-BE49-F238E27FC236}">
                <a16:creationId xmlns:a16="http://schemas.microsoft.com/office/drawing/2014/main" id="{C2163EEB-08E8-443B-A238-E822A5C724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1416" y="1216173"/>
            <a:ext cx="1822126" cy="663292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22" name="ตัวแทนข้อความ 9">
            <a:extLst>
              <a:ext uri="{FF2B5EF4-FFF2-40B4-BE49-F238E27FC236}">
                <a16:creationId xmlns:a16="http://schemas.microsoft.com/office/drawing/2014/main" id="{844E678A-3FC1-473D-9985-D0B1354137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9315" y="962757"/>
            <a:ext cx="1822126" cy="277950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ตัวแทนข้อความ 9">
            <a:extLst>
              <a:ext uri="{FF2B5EF4-FFF2-40B4-BE49-F238E27FC236}">
                <a16:creationId xmlns:a16="http://schemas.microsoft.com/office/drawing/2014/main" id="{9991C8F8-0414-496C-A9DF-89FF85C0E6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1855" y="2527126"/>
            <a:ext cx="1822126" cy="663292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24" name="ตัวแทนข้อความ 9">
            <a:extLst>
              <a:ext uri="{FF2B5EF4-FFF2-40B4-BE49-F238E27FC236}">
                <a16:creationId xmlns:a16="http://schemas.microsoft.com/office/drawing/2014/main" id="{5B6F3F50-6B8E-4A90-962E-546DC22B75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9754" y="2273710"/>
            <a:ext cx="1822126" cy="277950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5" name="ตัวแทนข้อความ 9">
            <a:extLst>
              <a:ext uri="{FF2B5EF4-FFF2-40B4-BE49-F238E27FC236}">
                <a16:creationId xmlns:a16="http://schemas.microsoft.com/office/drawing/2014/main" id="{0D91D6B7-B08F-4BEA-9D82-D7B13F265B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5798" y="3838079"/>
            <a:ext cx="1822126" cy="663292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26" name="ตัวแทนข้อความ 9">
            <a:extLst>
              <a:ext uri="{FF2B5EF4-FFF2-40B4-BE49-F238E27FC236}">
                <a16:creationId xmlns:a16="http://schemas.microsoft.com/office/drawing/2014/main" id="{722A530B-5616-4F33-BA59-D8CA53B2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63697" y="3584663"/>
            <a:ext cx="1822126" cy="277950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7" name="ตัวแทนข้อความ 9">
            <a:extLst>
              <a:ext uri="{FF2B5EF4-FFF2-40B4-BE49-F238E27FC236}">
                <a16:creationId xmlns:a16="http://schemas.microsoft.com/office/drawing/2014/main" id="{925A3AE6-28F4-4393-9A85-10774F6200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98382" y="3838079"/>
            <a:ext cx="1822126" cy="663292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28" name="ตัวแทนข้อความ 9">
            <a:extLst>
              <a:ext uri="{FF2B5EF4-FFF2-40B4-BE49-F238E27FC236}">
                <a16:creationId xmlns:a16="http://schemas.microsoft.com/office/drawing/2014/main" id="{317D42B0-9146-43EA-BF71-44D4CB21BA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96281" y="3584663"/>
            <a:ext cx="1822126" cy="277950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62310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รูปภาพ 16301">
            <a:extLst>
              <a:ext uri="{FF2B5EF4-FFF2-40B4-BE49-F238E27FC236}">
                <a16:creationId xmlns:a16="http://schemas.microsoft.com/office/drawing/2014/main" id="{8488F163-A430-40E1-A61C-3CEF43141D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3574" y="402671"/>
            <a:ext cx="7071920" cy="271803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ตัวแทนข้อความ 32">
            <a:extLst>
              <a:ext uri="{FF2B5EF4-FFF2-40B4-BE49-F238E27FC236}">
                <a16:creationId xmlns:a16="http://schemas.microsoft.com/office/drawing/2014/main" id="{DBC6F504-A66F-46CA-B95F-B0DA48BDD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629" y="3481304"/>
            <a:ext cx="2573394" cy="966037"/>
          </a:xfrm>
        </p:spPr>
        <p:txBody>
          <a:bodyPr>
            <a:noAutofit/>
          </a:bodyPr>
          <a:lstStyle>
            <a:lvl1pPr marL="0" indent="0" algn="l">
              <a:lnSpc>
                <a:spcPct val="103000"/>
              </a:lnSpc>
              <a:buNone/>
              <a:defRPr sz="1100" b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</a:t>
            </a:r>
          </a:p>
        </p:txBody>
      </p:sp>
      <p:sp>
        <p:nvSpPr>
          <p:cNvPr id="6" name="ตัวแทนข้อความ 257">
            <a:extLst>
              <a:ext uri="{FF2B5EF4-FFF2-40B4-BE49-F238E27FC236}">
                <a16:creationId xmlns:a16="http://schemas.microsoft.com/office/drawing/2014/main" id="{B8E1AD97-2E78-4188-AC42-7B8A66965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770" y="339791"/>
            <a:ext cx="595301" cy="2957082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</a:t>
            </a:r>
          </a:p>
        </p:txBody>
      </p:sp>
      <p:sp>
        <p:nvSpPr>
          <p:cNvPr id="11" name="ตัวแทนข้อความ 30">
            <a:extLst>
              <a:ext uri="{FF2B5EF4-FFF2-40B4-BE49-F238E27FC236}">
                <a16:creationId xmlns:a16="http://schemas.microsoft.com/office/drawing/2014/main" id="{6BDF7D15-10A1-492B-B6CF-2253BB8D51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17451" y="3481304"/>
            <a:ext cx="2823210" cy="966037"/>
          </a:xfrm>
        </p:spPr>
        <p:txBody>
          <a:bodyPr>
            <a:noAutofit/>
          </a:bodyPr>
          <a:lstStyle>
            <a:lvl1pPr marL="0" indent="0" algn="r">
              <a:lnSpc>
                <a:spcPct val="105000"/>
              </a:lnSpc>
              <a:buNone/>
              <a:defRPr sz="1100" b="0" baseline="0">
                <a:solidFill>
                  <a:schemeClr val="tx1"/>
                </a:solidFill>
                <a:effectLst/>
                <a:latin typeface="+mn-lt"/>
                <a:cs typeface="+mn-cs"/>
              </a:defRPr>
            </a:lvl1pPr>
          </a:lstStyle>
          <a:p>
            <a:r>
              <a:rPr lang="en-US"/>
              <a:t>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319594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ภาพ 16301">
            <a:extLst>
              <a:ext uri="{FF2B5EF4-FFF2-40B4-BE49-F238E27FC236}">
                <a16:creationId xmlns:a16="http://schemas.microsoft.com/office/drawing/2014/main" id="{69C0DD62-7827-444F-BBD4-D39B84E011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54261" y="0"/>
            <a:ext cx="2835478" cy="51435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ตัวแทนข้อความ 9">
            <a:extLst>
              <a:ext uri="{FF2B5EF4-FFF2-40B4-BE49-F238E27FC236}">
                <a16:creationId xmlns:a16="http://schemas.microsoft.com/office/drawing/2014/main" id="{0E0431FF-CA7B-4C32-ACB8-A77FB1478B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1178" y="2488058"/>
            <a:ext cx="1799831" cy="1387656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/>
              <a:t>Lorem Ipsum has been the industry's standard dummy text ever since the 1500s, when an unknown printer took a galley of type and scrambled it to make a type specimen book</a:t>
            </a:r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48F883CB-826B-4BD5-87F0-80F045BEF3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1179" y="2142481"/>
            <a:ext cx="1799830" cy="297839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" name="ตัวแทนข้อความ 9">
            <a:extLst>
              <a:ext uri="{FF2B5EF4-FFF2-40B4-BE49-F238E27FC236}">
                <a16:creationId xmlns:a16="http://schemas.microsoft.com/office/drawing/2014/main" id="{18C37030-9DB2-402F-ABDF-1E15BA4AF7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42990" y="2488058"/>
            <a:ext cx="1799831" cy="1387656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1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/>
              <a:t>Lorem Ipsum has been the industry's standard dummy text ever since the 1500s, when an unknown printer took a galley of type and scrambled it to make a type specimen book</a:t>
            </a:r>
          </a:p>
        </p:txBody>
      </p:sp>
      <p:sp>
        <p:nvSpPr>
          <p:cNvPr id="9" name="ตัวแทนข้อความ 9">
            <a:extLst>
              <a:ext uri="{FF2B5EF4-FFF2-40B4-BE49-F238E27FC236}">
                <a16:creationId xmlns:a16="http://schemas.microsoft.com/office/drawing/2014/main" id="{90E902E6-5D7B-4A37-B40A-F79E095C81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42991" y="2142481"/>
            <a:ext cx="1799830" cy="297839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67747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ข้อความ 257">
            <a:extLst>
              <a:ext uri="{FF2B5EF4-FFF2-40B4-BE49-F238E27FC236}">
                <a16:creationId xmlns:a16="http://schemas.microsoft.com/office/drawing/2014/main" id="{99D2E53D-1A49-40E3-BD5D-DBD2C929AA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312" y="1998980"/>
            <a:ext cx="2375928" cy="390088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7" name="ตัวแทนข้อความ 257">
            <a:extLst>
              <a:ext uri="{FF2B5EF4-FFF2-40B4-BE49-F238E27FC236}">
                <a16:creationId xmlns:a16="http://schemas.microsoft.com/office/drawing/2014/main" id="{A4E83E55-7ED7-4D47-A688-75E940EF10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312" y="2456071"/>
            <a:ext cx="2375928" cy="1049470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type.</a:t>
            </a:r>
          </a:p>
        </p:txBody>
      </p:sp>
      <p:sp>
        <p:nvSpPr>
          <p:cNvPr id="8" name="ตัวแทนข้อความ 257">
            <a:extLst>
              <a:ext uri="{FF2B5EF4-FFF2-40B4-BE49-F238E27FC236}">
                <a16:creationId xmlns:a16="http://schemas.microsoft.com/office/drawing/2014/main" id="{F3A388BB-58E7-4689-BCAE-01D26FEF4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312" y="3555728"/>
            <a:ext cx="2375928" cy="636627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semper ante vitae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</a:p>
        </p:txBody>
      </p:sp>
      <p:sp>
        <p:nvSpPr>
          <p:cNvPr id="9" name="ตัวแทนข้อความ 257">
            <a:extLst>
              <a:ext uri="{FF2B5EF4-FFF2-40B4-BE49-F238E27FC236}">
                <a16:creationId xmlns:a16="http://schemas.microsoft.com/office/drawing/2014/main" id="{2D76BB56-7BF9-4556-A25D-C11A30D908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12" y="676721"/>
            <a:ext cx="3351994" cy="475359"/>
          </a:xfrm>
        </p:spPr>
        <p:txBody>
          <a:bodyPr>
            <a:noAutofit/>
          </a:bodyPr>
          <a:lstStyle>
            <a:lvl1pPr marL="0" indent="0" algn="l">
              <a:buNone/>
              <a:defRPr sz="34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/>
              <a:t>NATURE TRAVEL</a:t>
            </a:r>
          </a:p>
        </p:txBody>
      </p:sp>
      <p:sp>
        <p:nvSpPr>
          <p:cNvPr id="10" name="ตัวแทนรูปภาพ 16301">
            <a:extLst>
              <a:ext uri="{FF2B5EF4-FFF2-40B4-BE49-F238E27FC236}">
                <a16:creationId xmlns:a16="http://schemas.microsoft.com/office/drawing/2014/main" id="{DFD01FCA-486A-407A-9521-4DA0D0BD72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4005" y="0"/>
            <a:ext cx="1851259" cy="23255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ตัวแทนรูปภาพ 16301">
            <a:extLst>
              <a:ext uri="{FF2B5EF4-FFF2-40B4-BE49-F238E27FC236}">
                <a16:creationId xmlns:a16="http://schemas.microsoft.com/office/drawing/2014/main" id="{8CFBB725-CB82-40CD-8340-4C1B8FBFEF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0515" y="0"/>
            <a:ext cx="1851259" cy="2743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ตัวแทนรูปภาพ 16301">
            <a:extLst>
              <a:ext uri="{FF2B5EF4-FFF2-40B4-BE49-F238E27FC236}">
                <a16:creationId xmlns:a16="http://schemas.microsoft.com/office/drawing/2014/main" id="{F3D7BD99-F5F5-481E-B4A4-1A3A92AB72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74005" y="2400300"/>
            <a:ext cx="1851259" cy="2743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ตัวแทนรูปภาพ 16301">
            <a:extLst>
              <a:ext uri="{FF2B5EF4-FFF2-40B4-BE49-F238E27FC236}">
                <a16:creationId xmlns:a16="http://schemas.microsoft.com/office/drawing/2014/main" id="{B38E81A8-A06B-4BB6-A3BE-635B8165345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20515" y="2844800"/>
            <a:ext cx="1851259" cy="2298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0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03543-CC69-4307-8F4F-13D9C51F46B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1CC9-3CA2-4EAB-B208-00317A71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7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86" r:id="rId6"/>
    <p:sldLayoutId id="2147483669" r:id="rId7"/>
    <p:sldLayoutId id="2147483668" r:id="rId8"/>
    <p:sldLayoutId id="2147483670" r:id="rId9"/>
    <p:sldLayoutId id="2147483671" r:id="rId10"/>
    <p:sldLayoutId id="2147483673" r:id="rId11"/>
    <p:sldLayoutId id="2147483672" r:id="rId12"/>
    <p:sldLayoutId id="2147483675" r:id="rId13"/>
    <p:sldLayoutId id="2147483674" r:id="rId14"/>
    <p:sldLayoutId id="2147483687" r:id="rId15"/>
    <p:sldLayoutId id="2147483677" r:id="rId16"/>
    <p:sldLayoutId id="2147483678" r:id="rId17"/>
    <p:sldLayoutId id="2147483676" r:id="rId18"/>
    <p:sldLayoutId id="2147483679" r:id="rId19"/>
    <p:sldLayoutId id="2147483688" r:id="rId20"/>
    <p:sldLayoutId id="2147483689" r:id="rId21"/>
    <p:sldLayoutId id="2147483690" r:id="rId22"/>
    <p:sldLayoutId id="2147483692" r:id="rId23"/>
    <p:sldLayoutId id="2147483680" r:id="rId24"/>
    <p:sldLayoutId id="2147483691" r:id="rId25"/>
    <p:sldLayoutId id="2147483681" r:id="rId26"/>
    <p:sldLayoutId id="2147483694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sv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0D823-9874-8896-3D69-CD9C38C3F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7D74B9-9DB0-4E40-A844-A222885E720E}"/>
              </a:ext>
            </a:extLst>
          </p:cNvPr>
          <p:cNvSpPr/>
          <p:nvPr/>
        </p:nvSpPr>
        <p:spPr>
          <a:xfrm>
            <a:off x="0" y="-8"/>
            <a:ext cx="9144000" cy="5143500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856ECC7B-66E3-D522-C212-753921CD75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903" y="1376400"/>
            <a:ext cx="4521486" cy="1195342"/>
          </a:xfrm>
        </p:spPr>
        <p:txBody>
          <a:bodyPr/>
          <a:lstStyle/>
          <a:p>
            <a:r>
              <a:rPr lang="en-US" noProof="0" dirty="0"/>
              <a:t>Fast Food Companies: Deep Performance Analysis</a:t>
            </a:r>
          </a:p>
        </p:txBody>
      </p:sp>
      <p:sp>
        <p:nvSpPr>
          <p:cNvPr id="6" name="ตัวแทนข้อความ 5">
            <a:extLst>
              <a:ext uri="{FF2B5EF4-FFF2-40B4-BE49-F238E27FC236}">
                <a16:creationId xmlns:a16="http://schemas.microsoft.com/office/drawing/2014/main" id="{F039A531-B269-4B72-AEB8-8C5C6180A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03" y="3090984"/>
            <a:ext cx="3869633" cy="1783019"/>
          </a:xfrm>
        </p:spPr>
        <p:txBody>
          <a:bodyPr/>
          <a:lstStyle/>
          <a:p>
            <a:r>
              <a:rPr lang="en-US" dirty="0"/>
              <a:t>Python for Data Science</a:t>
            </a:r>
            <a:endParaRPr lang="en-US" noProof="0" dirty="0"/>
          </a:p>
          <a:p>
            <a:endParaRPr lang="en-US" noProof="0" dirty="0"/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 noProof="0" dirty="0" err="1"/>
              <a:t>Yiyuan</a:t>
            </a:r>
            <a:r>
              <a:rPr lang="en-US" noProof="0" dirty="0"/>
              <a:t> Cai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 noProof="0" dirty="0"/>
              <a:t>Carlota Martins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 noProof="0" dirty="0"/>
              <a:t>Ana Sofia Marroquín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 noProof="0" dirty="0"/>
              <a:t>Jakob Spreng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 noProof="0" dirty="0"/>
              <a:t>Kevin </a:t>
            </a:r>
            <a:r>
              <a:rPr lang="en-US" noProof="0" dirty="0" err="1"/>
              <a:t>Parakh</a:t>
            </a:r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B54029-9B0D-85FD-194A-BB5BD700947E}"/>
              </a:ext>
            </a:extLst>
          </p:cNvPr>
          <p:cNvCxnSpPr/>
          <p:nvPr/>
        </p:nvCxnSpPr>
        <p:spPr>
          <a:xfrm>
            <a:off x="683703" y="2993698"/>
            <a:ext cx="33388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ESADE">
            <a:extLst>
              <a:ext uri="{FF2B5EF4-FFF2-40B4-BE49-F238E27FC236}">
                <a16:creationId xmlns:a16="http://schemas.microsoft.com/office/drawing/2014/main" id="{20BA4637-D67E-DAF3-5E05-5389A6972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41" y="490286"/>
            <a:ext cx="1124600" cy="4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0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1BE22-2C08-D9A8-914B-4009C30FD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15210AC0-20EB-7290-80FF-EC07D9CF5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561291"/>
            <a:ext cx="7490616" cy="418561"/>
          </a:xfrm>
        </p:spPr>
        <p:txBody>
          <a:bodyPr/>
          <a:lstStyle/>
          <a:p>
            <a:r>
              <a:rPr lang="en-US" sz="2400" dirty="0"/>
              <a:t>Close Price Visualization for 2023 (Ex. 2)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854F0E3D-6AA2-2ACE-6302-08853BD716E1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8A501C-4E89-CF7C-F866-8B0E609032BB}"/>
              </a:ext>
            </a:extLst>
          </p:cNvPr>
          <p:cNvSpPr txBox="1">
            <a:spLocks/>
          </p:cNvSpPr>
          <p:nvPr/>
        </p:nvSpPr>
        <p:spPr>
          <a:xfrm>
            <a:off x="5499519" y="1164628"/>
            <a:ext cx="2845175" cy="2939344"/>
          </a:xfrm>
          <a:prstGeom prst="roundRect">
            <a:avLst/>
          </a:prstGeom>
          <a:ln>
            <a:noFill/>
            <a:prstDash val="dash"/>
          </a:ln>
        </p:spPr>
        <p:txBody>
          <a:bodyPr lIns="180000" tIns="10800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Approach: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5BBF808F-05B3-CDD8-05A2-9B106539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51" y="3132082"/>
            <a:ext cx="4139059" cy="1613607"/>
          </a:xfrm>
          <a:prstGeom prst="rect">
            <a:avLst/>
          </a:prstGeom>
        </p:spPr>
      </p:pic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F0F69DCA-B4CE-D042-DF99-8D5B13B23B24}"/>
              </a:ext>
            </a:extLst>
          </p:cNvPr>
          <p:cNvSpPr/>
          <p:nvPr/>
        </p:nvSpPr>
        <p:spPr>
          <a:xfrm>
            <a:off x="6182174" y="4412192"/>
            <a:ext cx="795122" cy="2196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Each: 250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673E0E46-6C65-22FB-CE7A-1DDF978714F7}"/>
              </a:ext>
            </a:extLst>
          </p:cNvPr>
          <p:cNvSpPr/>
          <p:nvPr/>
        </p:nvSpPr>
        <p:spPr>
          <a:xfrm>
            <a:off x="7098525" y="4418206"/>
            <a:ext cx="795122" cy="2196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SBUX: 246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9CC2E-90B1-8FA2-DC2F-09D4A4011253}"/>
              </a:ext>
            </a:extLst>
          </p:cNvPr>
          <p:cNvSpPr txBox="1"/>
          <p:nvPr/>
        </p:nvSpPr>
        <p:spPr>
          <a:xfrm>
            <a:off x="5745377" y="4114980"/>
            <a:ext cx="633845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350" b="1" dirty="0"/>
              <a:t>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BFC7D-4787-C2CA-AFB7-203D3B77DF88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9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D79C2E-FABF-34A5-EBC1-46E777434DD5}"/>
              </a:ext>
            </a:extLst>
          </p:cNvPr>
          <p:cNvGrpSpPr/>
          <p:nvPr/>
        </p:nvGrpSpPr>
        <p:grpSpPr>
          <a:xfrm>
            <a:off x="5669671" y="1755893"/>
            <a:ext cx="2467050" cy="2253916"/>
            <a:chOff x="179094" y="1203159"/>
            <a:chExt cx="2467050" cy="2253916"/>
          </a:xfrm>
        </p:grpSpPr>
        <p:sp>
          <p:nvSpPr>
            <p:cNvPr id="16" name="Text Placeholder 38">
              <a:extLst>
                <a:ext uri="{FF2B5EF4-FFF2-40B4-BE49-F238E27FC236}">
                  <a16:creationId xmlns:a16="http://schemas.microsoft.com/office/drawing/2014/main" id="{64D31B3C-4F22-C7CD-6444-ADCFE9DCA952}"/>
                </a:ext>
              </a:extLst>
            </p:cNvPr>
            <p:cNvSpPr txBox="1">
              <a:spLocks/>
            </p:cNvSpPr>
            <p:nvPr/>
          </p:nvSpPr>
          <p:spPr>
            <a:xfrm>
              <a:off x="476326" y="1223128"/>
              <a:ext cx="2132347" cy="4185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000000"/>
                  </a:solidFill>
                </a:rPr>
                <a:t>Remaining outliers for SBUX: </a:t>
              </a:r>
              <a:endParaRPr lang="en-US" sz="1300" b="1" i="0" u="none" strike="noStrike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7" name="Rounded Rectangle 29">
              <a:extLst>
                <a:ext uri="{FF2B5EF4-FFF2-40B4-BE49-F238E27FC236}">
                  <a16:creationId xmlns:a16="http://schemas.microsoft.com/office/drawing/2014/main" id="{227B4B69-75DF-ADF3-C311-9DD70DFD872D}"/>
                </a:ext>
              </a:extLst>
            </p:cNvPr>
            <p:cNvSpPr/>
            <p:nvPr/>
          </p:nvSpPr>
          <p:spPr>
            <a:xfrm>
              <a:off x="400929" y="1203159"/>
              <a:ext cx="2132347" cy="2253916"/>
            </a:xfrm>
            <a:prstGeom prst="roundRect">
              <a:avLst/>
            </a:prstGeom>
            <a:noFill/>
            <a:ln>
              <a:solidFill>
                <a:srgbClr val="B6DAC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>
              <a:defPPr>
                <a:defRPr lang="en-DE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320" indent="-171450">
                <a:lnSpc>
                  <a:spcPct val="150000"/>
                </a:lnSpc>
                <a:buFont typeface="Arial"/>
                <a:buChar char="•"/>
              </a:pPr>
              <a:endParaRPr lang="en-US" sz="900" noProof="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 Placeholder 38">
              <a:extLst>
                <a:ext uri="{FF2B5EF4-FFF2-40B4-BE49-F238E27FC236}">
                  <a16:creationId xmlns:a16="http://schemas.microsoft.com/office/drawing/2014/main" id="{0FD4359B-F874-ACF4-3BC2-369EB1C781B6}"/>
                </a:ext>
              </a:extLst>
            </p:cNvPr>
            <p:cNvSpPr txBox="1">
              <a:spLocks/>
            </p:cNvSpPr>
            <p:nvPr/>
          </p:nvSpPr>
          <p:spPr>
            <a:xfrm>
              <a:off x="695876" y="1481252"/>
              <a:ext cx="1768191" cy="8383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b="0" dirty="0">
                  <a:solidFill>
                    <a:srgbClr val="000000"/>
                  </a:solidFill>
                </a:rPr>
                <a:t>Applied IQR and dropped manually 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b="0" dirty="0"/>
                <a:t>Lowering threshold risks critical data loss for MCD</a:t>
              </a:r>
            </a:p>
          </p:txBody>
        </p:sp>
        <p:sp>
          <p:nvSpPr>
            <p:cNvPr id="21" name="Text Placeholder 38">
              <a:extLst>
                <a:ext uri="{FF2B5EF4-FFF2-40B4-BE49-F238E27FC236}">
                  <a16:creationId xmlns:a16="http://schemas.microsoft.com/office/drawing/2014/main" id="{5F78DE04-0F14-C7FB-3249-C49A73789B22}"/>
                </a:ext>
              </a:extLst>
            </p:cNvPr>
            <p:cNvSpPr txBox="1">
              <a:spLocks/>
            </p:cNvSpPr>
            <p:nvPr/>
          </p:nvSpPr>
          <p:spPr>
            <a:xfrm>
              <a:off x="450432" y="2267504"/>
              <a:ext cx="2132347" cy="2423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000000"/>
                  </a:solidFill>
                </a:rPr>
                <a:t>Line chart:</a:t>
              </a:r>
              <a:endParaRPr lang="en-US" sz="900" b="1" i="0" u="none" strike="noStrike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2" name="Text Placeholder 38">
              <a:extLst>
                <a:ext uri="{FF2B5EF4-FFF2-40B4-BE49-F238E27FC236}">
                  <a16:creationId xmlns:a16="http://schemas.microsoft.com/office/drawing/2014/main" id="{873246AA-1837-F148-B538-3E7EA09A6BC5}"/>
                </a:ext>
              </a:extLst>
            </p:cNvPr>
            <p:cNvSpPr txBox="1">
              <a:spLocks/>
            </p:cNvSpPr>
            <p:nvPr/>
          </p:nvSpPr>
          <p:spPr>
            <a:xfrm>
              <a:off x="695876" y="2536848"/>
              <a:ext cx="1768191" cy="472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b="0" i="0" u="none" strike="noStrike" dirty="0">
                  <a:solidFill>
                    <a:srgbClr val="000000"/>
                  </a:solidFill>
                  <a:effectLst/>
                </a:rPr>
                <a:t>Identify patterns (increasing, decreasing) price trends</a:t>
              </a:r>
              <a:endParaRPr lang="en-US" sz="1300" b="0" i="0" u="none" strike="noStrike" dirty="0">
                <a:solidFill>
                  <a:srgbClr val="000000"/>
                </a:solidFill>
                <a:effectLst/>
              </a:endParaRPr>
            </a:p>
            <a:p>
              <a:pPr marL="685800" lvl="1"/>
              <a:endParaRPr lang="en-US" sz="900" i="0" u="none" strike="noStrike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3" name="Text Placeholder 38">
              <a:extLst>
                <a:ext uri="{FF2B5EF4-FFF2-40B4-BE49-F238E27FC236}">
                  <a16:creationId xmlns:a16="http://schemas.microsoft.com/office/drawing/2014/main" id="{04E867FF-C73F-5F09-4CD2-BD78AECBC9EF}"/>
                </a:ext>
              </a:extLst>
            </p:cNvPr>
            <p:cNvSpPr txBox="1">
              <a:spLocks/>
            </p:cNvSpPr>
            <p:nvPr/>
          </p:nvSpPr>
          <p:spPr>
            <a:xfrm>
              <a:off x="513797" y="2897683"/>
              <a:ext cx="2132347" cy="4362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000000"/>
                  </a:solidFill>
                </a:rPr>
                <a:t>Data Filtering:</a:t>
              </a:r>
              <a:endParaRPr lang="en-US" sz="1300" b="1" i="0" u="none" strike="noStrike" dirty="0">
                <a:solidFill>
                  <a:srgbClr val="000000"/>
                </a:solidFill>
                <a:effectLst/>
              </a:endParaRPr>
            </a:p>
            <a:p>
              <a:pPr marL="685800" lvl="1"/>
              <a:endParaRPr lang="en-US" sz="900" i="0" u="none" strike="noStrike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4" name="Text Placeholder 38">
              <a:extLst>
                <a:ext uri="{FF2B5EF4-FFF2-40B4-BE49-F238E27FC236}">
                  <a16:creationId xmlns:a16="http://schemas.microsoft.com/office/drawing/2014/main" id="{BD6B374A-1C4E-224B-78F7-3FD78C00B37E}"/>
                </a:ext>
              </a:extLst>
            </p:cNvPr>
            <p:cNvSpPr txBox="1">
              <a:spLocks/>
            </p:cNvSpPr>
            <p:nvPr/>
          </p:nvSpPr>
          <p:spPr>
            <a:xfrm>
              <a:off x="179094" y="3035373"/>
              <a:ext cx="2132347" cy="3201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00" lvl="1"/>
              <a:r>
                <a:rPr lang="en-US" sz="900" i="0" u="none" strike="noStrike" dirty="0">
                  <a:solidFill>
                    <a:srgbClr val="000000"/>
                  </a:solidFill>
                  <a:effectLst/>
                </a:rPr>
                <a:t>.</a:t>
              </a:r>
              <a:r>
                <a:rPr lang="en-US" sz="900" i="0" u="none" strike="noStrike" dirty="0" err="1">
                  <a:solidFill>
                    <a:srgbClr val="000000"/>
                  </a:solidFill>
                  <a:effectLst/>
                </a:rPr>
                <a:t>dt.year</a:t>
              </a:r>
              <a:r>
                <a:rPr lang="en-US" sz="900" i="0" u="none" strike="noStrike" dirty="0">
                  <a:solidFill>
                    <a:srgbClr val="000000"/>
                  </a:solidFill>
                  <a:effectLst/>
                </a:rPr>
                <a:t> == 2023</a:t>
              </a:r>
              <a:endParaRPr lang="en-US" sz="1300" b="1" i="0" u="none" strike="noStrike" dirty="0">
                <a:solidFill>
                  <a:srgbClr val="000000"/>
                </a:solidFill>
                <a:effectLst/>
              </a:endParaRPr>
            </a:p>
          </p:txBody>
        </p:sp>
      </p:grpSp>
      <p:pic>
        <p:nvPicPr>
          <p:cNvPr id="5" name="Picture 4" descr="A graph showing a line of a price&#10;&#10;Description automatically generated with medium confidence">
            <a:extLst>
              <a:ext uri="{FF2B5EF4-FFF2-40B4-BE49-F238E27FC236}">
                <a16:creationId xmlns:a16="http://schemas.microsoft.com/office/drawing/2014/main" id="{A0C0003A-D7DB-E8AF-5B17-8BDEFD14B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1" y="1130894"/>
            <a:ext cx="4139059" cy="1613606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CA0958DB-3DBF-80F5-9924-4A3D6A0CD190}"/>
              </a:ext>
            </a:extLst>
          </p:cNvPr>
          <p:cNvSpPr/>
          <p:nvPr/>
        </p:nvSpPr>
        <p:spPr>
          <a:xfrm rot="10800000">
            <a:off x="2597630" y="2807191"/>
            <a:ext cx="778668" cy="176701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D3EA0B-71F7-C638-BDDD-ECACAAF6F929}"/>
              </a:ext>
            </a:extLst>
          </p:cNvPr>
          <p:cNvSpPr/>
          <p:nvPr/>
        </p:nvSpPr>
        <p:spPr>
          <a:xfrm>
            <a:off x="1597010" y="1233208"/>
            <a:ext cx="83230" cy="832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DE687C-9293-C40B-8489-5407C0314DBC}"/>
              </a:ext>
            </a:extLst>
          </p:cNvPr>
          <p:cNvSpPr/>
          <p:nvPr/>
        </p:nvSpPr>
        <p:spPr>
          <a:xfrm>
            <a:off x="3923431" y="1305079"/>
            <a:ext cx="83230" cy="832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8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EC7CF-155B-CB0C-69EB-09ADD51D9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73CC8184-646B-2ED1-2A78-93BFF4245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484204"/>
            <a:ext cx="7490616" cy="418561"/>
          </a:xfrm>
        </p:spPr>
        <p:txBody>
          <a:bodyPr/>
          <a:lstStyle/>
          <a:p>
            <a:r>
              <a:rPr lang="en-US" sz="2400" dirty="0"/>
              <a:t>Day with highest Close Price (Ex. 3)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FB2F5274-ACFC-D500-5E4E-4106D7F7168D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4DD14-F5EB-CC72-ED65-87114AD0D797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10</a:t>
            </a:r>
            <a:endParaRPr lang="en-US" sz="7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9AED2F0-6B29-33B5-E166-2926440299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962600"/>
              </p:ext>
            </p:extLst>
          </p:nvPr>
        </p:nvGraphicFramePr>
        <p:xfrm>
          <a:off x="3989011" y="1365426"/>
          <a:ext cx="4554511" cy="27337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8655">
                  <a:extLst>
                    <a:ext uri="{9D8B030D-6E8A-4147-A177-3AD203B41FA5}">
                      <a16:colId xmlns:a16="http://schemas.microsoft.com/office/drawing/2014/main" val="2112497155"/>
                    </a:ext>
                  </a:extLst>
                </a:gridCol>
                <a:gridCol w="1265490">
                  <a:extLst>
                    <a:ext uri="{9D8B030D-6E8A-4147-A177-3AD203B41FA5}">
                      <a16:colId xmlns:a16="http://schemas.microsoft.com/office/drawing/2014/main" val="1406220146"/>
                    </a:ext>
                  </a:extLst>
                </a:gridCol>
                <a:gridCol w="1397855">
                  <a:extLst>
                    <a:ext uri="{9D8B030D-6E8A-4147-A177-3AD203B41FA5}">
                      <a16:colId xmlns:a16="http://schemas.microsoft.com/office/drawing/2014/main" val="544124376"/>
                    </a:ext>
                  </a:extLst>
                </a:gridCol>
                <a:gridCol w="1402511">
                  <a:extLst>
                    <a:ext uri="{9D8B030D-6E8A-4147-A177-3AD203B41FA5}">
                      <a16:colId xmlns:a16="http://schemas.microsoft.com/office/drawing/2014/main" val="3850167321"/>
                    </a:ext>
                  </a:extLst>
                </a:gridCol>
              </a:tblGrid>
              <a:tr h="248525">
                <a:tc>
                  <a:txBody>
                    <a:bodyPr/>
                    <a:lstStyle/>
                    <a:p>
                      <a:endParaRPr lang="en-US" sz="900" b="0" dirty="0">
                        <a:solidFill>
                          <a:schemeClr val="bg1"/>
                        </a:solidFill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Company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Date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Highest Close Price</a:t>
                      </a:r>
                      <a:endParaRPr lang="en-US" sz="900" b="1" dirty="0">
                        <a:solidFill>
                          <a:schemeClr val="bg1"/>
                        </a:solidFill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75466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1</a:t>
                      </a: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SBUX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2021-10-27</a:t>
                      </a:r>
                      <a:endParaRPr lang="en-US" sz="9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209.87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68058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</a:t>
                      </a: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DPZ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2008-07-14</a:t>
                      </a:r>
                      <a:endParaRPr lang="en-US" sz="9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1048.66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050700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3</a:t>
                      </a: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MCD</a:t>
                      </a:r>
                    </a:p>
                  </a:txBody>
                  <a:tcPr marL="31988" marR="31988" marT="15995" marB="15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2013-05-13</a:t>
                      </a:r>
                      <a:endParaRPr lang="en-US" sz="9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304.08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275707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4</a:t>
                      </a: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LKNCY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2020-01-17</a:t>
                      </a:r>
                    </a:p>
                  </a:txBody>
                  <a:tcPr marL="31988" marR="31988" marT="15995" marB="1599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50.02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174275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5</a:t>
                      </a: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QSR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2024-03-13</a:t>
                      </a:r>
                      <a:endParaRPr lang="en-US" sz="9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82.75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175245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</a:t>
                      </a: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WEN</a:t>
                      </a:r>
                    </a:p>
                  </a:txBody>
                  <a:tcPr marL="31988" marR="31988" marT="15995" marB="1599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1985-01-02</a:t>
                      </a:r>
                      <a:endParaRPr lang="en-US" sz="9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63.45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4307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7</a:t>
                      </a: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PZZA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2016-09-27</a:t>
                      </a:r>
                      <a:endParaRPr lang="en-US" sz="9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196.79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97125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8</a:t>
                      </a: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YUM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2017-06-05</a:t>
                      </a:r>
                      <a:endParaRPr lang="en-US" sz="9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284.10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9692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9</a:t>
                      </a: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BRK-A</a:t>
                      </a:r>
                    </a:p>
                  </a:txBody>
                  <a:tcPr marL="31988" marR="31988" marT="15995" marB="159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2024-09-03</a:t>
                      </a:r>
                      <a:endParaRPr lang="en-US" sz="9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715910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1109"/>
                  </a:ext>
                </a:extLst>
              </a:tr>
              <a:tr h="2485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10</a:t>
                      </a: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DNUT</a:t>
                      </a:r>
                    </a:p>
                  </a:txBody>
                  <a:tcPr marL="31988" marR="31988" marT="15995" marB="15995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2021-07-01</a:t>
                      </a:r>
                      <a:endParaRPr lang="en-US" sz="9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21.00</a:t>
                      </a:r>
                      <a:endParaRPr lang="en-US" sz="9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38387" marR="38387" marT="19193" marB="1919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72142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0BDD98-FDE2-E66F-C76C-05746B7AE840}"/>
              </a:ext>
            </a:extLst>
          </p:cNvPr>
          <p:cNvSpPr txBox="1"/>
          <p:nvPr/>
        </p:nvSpPr>
        <p:spPr>
          <a:xfrm>
            <a:off x="721770" y="2169689"/>
            <a:ext cx="2958132" cy="19151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Dot"/>
          </a:ln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+mj-lt"/>
              </a:rPr>
              <a:t>Steps: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+mj-lt"/>
              </a:rPr>
              <a:t>Locate</a:t>
            </a:r>
            <a:r>
              <a:rPr lang="en-US" sz="1200" b="1" dirty="0">
                <a:latin typeface="+mj-lt"/>
              </a:rPr>
              <a:t> maximum row </a:t>
            </a:r>
            <a:r>
              <a:rPr lang="en-US" sz="1000" dirty="0">
                <a:latin typeface="+mj-lt"/>
              </a:rPr>
              <a:t>:</a:t>
            </a:r>
            <a:endParaRPr lang="en-US" sz="1000" b="0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1000" b="0" dirty="0" err="1">
                <a:solidFill>
                  <a:schemeClr val="tx2"/>
                </a:solidFill>
                <a:effectLst/>
                <a:latin typeface="+mj-lt"/>
              </a:rPr>
              <a:t>data.loc</a:t>
            </a:r>
            <a:r>
              <a:rPr lang="en-US" sz="1000" b="0" dirty="0">
                <a:solidFill>
                  <a:schemeClr val="tx2"/>
                </a:solidFill>
                <a:effectLst/>
                <a:latin typeface="+mj-lt"/>
              </a:rPr>
              <a:t>[data['Close'].</a:t>
            </a:r>
            <a:r>
              <a:rPr lang="en-US" sz="1000" b="0" dirty="0" err="1">
                <a:solidFill>
                  <a:schemeClr val="tx2"/>
                </a:solidFill>
                <a:effectLst/>
                <a:latin typeface="+mj-lt"/>
              </a:rPr>
              <a:t>idxmax</a:t>
            </a:r>
            <a:r>
              <a:rPr lang="en-US" sz="1000" b="0" dirty="0">
                <a:solidFill>
                  <a:schemeClr val="tx2"/>
                </a:solidFill>
                <a:effectLst/>
                <a:latin typeface="+mj-lt"/>
              </a:rPr>
              <a:t>()]</a:t>
            </a:r>
            <a:endParaRPr lang="en-US" sz="1200" b="1" dirty="0">
              <a:solidFill>
                <a:schemeClr val="tx2"/>
              </a:solidFill>
              <a:effectLst/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+mj-lt"/>
              </a:rPr>
              <a:t>Retrieve Date</a:t>
            </a:r>
            <a:r>
              <a:rPr lang="en-US" sz="1200" b="1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effectLst/>
                <a:latin typeface="+mj-lt"/>
              </a:rPr>
              <a:t>	</a:t>
            </a:r>
            <a:r>
              <a:rPr lang="en-US" sz="1000" b="0" dirty="0" err="1">
                <a:solidFill>
                  <a:schemeClr val="tx2"/>
                </a:solidFill>
                <a:effectLst/>
                <a:latin typeface="+mj-lt"/>
              </a:rPr>
              <a:t>max_close_row</a:t>
            </a:r>
            <a:r>
              <a:rPr lang="en-US" sz="1000" b="0" dirty="0">
                <a:solidFill>
                  <a:schemeClr val="tx2"/>
                </a:solidFill>
                <a:effectLst/>
                <a:latin typeface="+mj-lt"/>
              </a:rPr>
              <a:t>['Date'].date()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Retrieve Price </a:t>
            </a:r>
          </a:p>
          <a:p>
            <a:pPr lvl="1">
              <a:lnSpc>
                <a:spcPct val="150000"/>
              </a:lnSpc>
            </a:pPr>
            <a:r>
              <a:rPr lang="en-US" sz="1000" b="0" dirty="0" err="1">
                <a:solidFill>
                  <a:schemeClr val="tx2"/>
                </a:solidFill>
                <a:effectLst/>
                <a:latin typeface="+mj-lt"/>
              </a:rPr>
              <a:t>max_close_row</a:t>
            </a:r>
            <a:r>
              <a:rPr lang="en-US" sz="1000" b="0" dirty="0">
                <a:solidFill>
                  <a:schemeClr val="tx2"/>
                </a:solidFill>
                <a:effectLst/>
                <a:latin typeface="+mj-lt"/>
              </a:rPr>
              <a:t>['Close']</a:t>
            </a:r>
          </a:p>
        </p:txBody>
      </p:sp>
      <p:pic>
        <p:nvPicPr>
          <p:cNvPr id="4" name="Graphic 3" descr="Priorities outline">
            <a:extLst>
              <a:ext uri="{FF2B5EF4-FFF2-40B4-BE49-F238E27FC236}">
                <a16:creationId xmlns:a16="http://schemas.microsoft.com/office/drawing/2014/main" id="{B298EAB5-A4E9-96FC-FA2D-9B04BF331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6397" y="1449658"/>
            <a:ext cx="708879" cy="7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54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18630-F074-6BFF-4326-CA1006C99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F95C6D26-C8FA-FADB-3188-D396AFC49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484204"/>
            <a:ext cx="7490616" cy="418561"/>
          </a:xfrm>
        </p:spPr>
        <p:txBody>
          <a:bodyPr/>
          <a:lstStyle/>
          <a:p>
            <a:r>
              <a:rPr lang="en-US" sz="2400" dirty="0"/>
              <a:t>Monthly Average Close Price Comparison (Ex. 4)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71D3D524-CABC-8329-7202-7FA267A1C1D1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89F09-93B0-AC41-816B-FE410CAA3D63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02</a:t>
            </a:r>
          </a:p>
        </p:txBody>
      </p:sp>
      <p:pic>
        <p:nvPicPr>
          <p:cNvPr id="5" name="Picture 4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EE3A3A98-9D06-1277-8F59-3328FF82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788" y="1180428"/>
            <a:ext cx="5305612" cy="3000137"/>
          </a:xfrm>
          <a:prstGeom prst="rect">
            <a:avLst/>
          </a:prstGeom>
        </p:spPr>
      </p:pic>
      <p:sp>
        <p:nvSpPr>
          <p:cNvPr id="25" name="ตัวแทนข้อความ 12">
            <a:extLst>
              <a:ext uri="{FF2B5EF4-FFF2-40B4-BE49-F238E27FC236}">
                <a16:creationId xmlns:a16="http://schemas.microsoft.com/office/drawing/2014/main" id="{83224005-8E80-531D-6292-41EAF9EE6E19}"/>
              </a:ext>
            </a:extLst>
          </p:cNvPr>
          <p:cNvSpPr txBox="1">
            <a:spLocks/>
          </p:cNvSpPr>
          <p:nvPr/>
        </p:nvSpPr>
        <p:spPr>
          <a:xfrm>
            <a:off x="1199887" y="1350949"/>
            <a:ext cx="2075219" cy="310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400" b="1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+mn-lt"/>
                <a:cs typeface="+mn-cs"/>
              </a:rPr>
              <a:t>Why Line Charts?</a:t>
            </a:r>
          </a:p>
        </p:txBody>
      </p:sp>
      <p:pic>
        <p:nvPicPr>
          <p:cNvPr id="26" name="Graphic 25" descr="Upward trend">
            <a:extLst>
              <a:ext uri="{FF2B5EF4-FFF2-40B4-BE49-F238E27FC236}">
                <a16:creationId xmlns:a16="http://schemas.microsoft.com/office/drawing/2014/main" id="{DA243342-D781-4C2F-A80C-2AA819B89B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769" y="1297003"/>
            <a:ext cx="418561" cy="41856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7DC51F7-39A0-A691-3087-895E0291C4DE}"/>
              </a:ext>
            </a:extLst>
          </p:cNvPr>
          <p:cNvGrpSpPr/>
          <p:nvPr/>
        </p:nvGrpSpPr>
        <p:grpSpPr>
          <a:xfrm>
            <a:off x="721769" y="2002875"/>
            <a:ext cx="2768490" cy="2012650"/>
            <a:chOff x="721769" y="1950422"/>
            <a:chExt cx="2768490" cy="201265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F6C2FF9-1156-3D10-3018-1CB1D56A0795}"/>
                </a:ext>
              </a:extLst>
            </p:cNvPr>
            <p:cNvGrpSpPr/>
            <p:nvPr/>
          </p:nvGrpSpPr>
          <p:grpSpPr>
            <a:xfrm>
              <a:off x="721769" y="1950422"/>
              <a:ext cx="2338182" cy="431302"/>
              <a:chOff x="721769" y="1950422"/>
              <a:chExt cx="2338182" cy="431302"/>
            </a:xfrm>
          </p:grpSpPr>
          <p:sp>
            <p:nvSpPr>
              <p:cNvPr id="28" name="ตัวแทนข้อความ 12">
                <a:extLst>
                  <a:ext uri="{FF2B5EF4-FFF2-40B4-BE49-F238E27FC236}">
                    <a16:creationId xmlns:a16="http://schemas.microsoft.com/office/drawing/2014/main" id="{EE3BB853-6BF2-593B-10E6-F794B9CA5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769" y="1950422"/>
                <a:ext cx="766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+mn-cs"/>
                  </a:rPr>
                  <a:t>1.</a:t>
                </a:r>
              </a:p>
            </p:txBody>
          </p:sp>
          <p:sp>
            <p:nvSpPr>
              <p:cNvPr id="32" name="ตัวแทนข้อความ 12">
                <a:extLst>
                  <a:ext uri="{FF2B5EF4-FFF2-40B4-BE49-F238E27FC236}">
                    <a16:creationId xmlns:a16="http://schemas.microsoft.com/office/drawing/2014/main" id="{91360A46-1329-900A-3917-D42E5C2AB0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887" y="1963163"/>
                <a:ext cx="1860064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  <a:cs typeface="+mn-cs"/>
                  </a:rPr>
                  <a:t>Visualization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57FF65-056F-F972-9529-71AA84883AA9}"/>
                </a:ext>
              </a:extLst>
            </p:cNvPr>
            <p:cNvGrpSpPr/>
            <p:nvPr/>
          </p:nvGrpSpPr>
          <p:grpSpPr>
            <a:xfrm>
              <a:off x="721769" y="2477538"/>
              <a:ext cx="2768490" cy="431302"/>
              <a:chOff x="721769" y="1950422"/>
              <a:chExt cx="2768490" cy="431302"/>
            </a:xfrm>
          </p:grpSpPr>
          <p:sp>
            <p:nvSpPr>
              <p:cNvPr id="35" name="ตัวแทนข้อความ 12">
                <a:extLst>
                  <a:ext uri="{FF2B5EF4-FFF2-40B4-BE49-F238E27FC236}">
                    <a16:creationId xmlns:a16="http://schemas.microsoft.com/office/drawing/2014/main" id="{F3C9FCE9-4F2B-0E0A-F797-593D8BA34D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769" y="1950422"/>
                <a:ext cx="766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+mn-cs"/>
                  </a:rPr>
                  <a:t>2.</a:t>
                </a:r>
              </a:p>
            </p:txBody>
          </p:sp>
          <p:sp>
            <p:nvSpPr>
              <p:cNvPr id="36" name="ตัวแทนข้อความ 12">
                <a:extLst>
                  <a:ext uri="{FF2B5EF4-FFF2-40B4-BE49-F238E27FC236}">
                    <a16:creationId xmlns:a16="http://schemas.microsoft.com/office/drawing/2014/main" id="{0699E546-D7AD-9C7E-20D3-878D3014B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887" y="1963163"/>
                <a:ext cx="2290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  <a:cs typeface="+mn-cs"/>
                  </a:rPr>
                  <a:t>Company Comparisons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6FEF41-FCE3-2829-2E0E-A67B05981D40}"/>
                </a:ext>
              </a:extLst>
            </p:cNvPr>
            <p:cNvGrpSpPr/>
            <p:nvPr/>
          </p:nvGrpSpPr>
          <p:grpSpPr>
            <a:xfrm>
              <a:off x="721769" y="3004654"/>
              <a:ext cx="2768490" cy="431302"/>
              <a:chOff x="721769" y="1950422"/>
              <a:chExt cx="2768490" cy="431302"/>
            </a:xfrm>
          </p:grpSpPr>
          <p:sp>
            <p:nvSpPr>
              <p:cNvPr id="38" name="ตัวแทนข้อความ 12">
                <a:extLst>
                  <a:ext uri="{FF2B5EF4-FFF2-40B4-BE49-F238E27FC236}">
                    <a16:creationId xmlns:a16="http://schemas.microsoft.com/office/drawing/2014/main" id="{FFEFDA63-FAA1-2C1C-0BB7-C43D946B9B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769" y="1950422"/>
                <a:ext cx="766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+mn-cs"/>
                  </a:rPr>
                  <a:t>3.</a:t>
                </a:r>
              </a:p>
            </p:txBody>
          </p:sp>
          <p:sp>
            <p:nvSpPr>
              <p:cNvPr id="39" name="ตัวแทนข้อความ 12">
                <a:extLst>
                  <a:ext uri="{FF2B5EF4-FFF2-40B4-BE49-F238E27FC236}">
                    <a16:creationId xmlns:a16="http://schemas.microsoft.com/office/drawing/2014/main" id="{4DDE51F7-0316-E7FD-8E1C-691005902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887" y="1963163"/>
                <a:ext cx="2290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  <a:cs typeface="+mn-cs"/>
                  </a:rPr>
                  <a:t>Timeframe Flexibility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E8FB859-C677-713F-FF77-7DE9F3A51052}"/>
                </a:ext>
              </a:extLst>
            </p:cNvPr>
            <p:cNvGrpSpPr/>
            <p:nvPr/>
          </p:nvGrpSpPr>
          <p:grpSpPr>
            <a:xfrm>
              <a:off x="721769" y="3531770"/>
              <a:ext cx="2768490" cy="431302"/>
              <a:chOff x="721769" y="1950422"/>
              <a:chExt cx="2768490" cy="431302"/>
            </a:xfrm>
          </p:grpSpPr>
          <p:sp>
            <p:nvSpPr>
              <p:cNvPr id="41" name="ตัวแทนข้อความ 12">
                <a:extLst>
                  <a:ext uri="{FF2B5EF4-FFF2-40B4-BE49-F238E27FC236}">
                    <a16:creationId xmlns:a16="http://schemas.microsoft.com/office/drawing/2014/main" id="{2E1E5274-6230-2F3E-98B4-A621AC7D9A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769" y="1950422"/>
                <a:ext cx="766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+mn-cs"/>
                  </a:rPr>
                  <a:t>4.</a:t>
                </a:r>
              </a:p>
            </p:txBody>
          </p:sp>
          <p:sp>
            <p:nvSpPr>
              <p:cNvPr id="42" name="ตัวแทนข้อความ 12">
                <a:extLst>
                  <a:ext uri="{FF2B5EF4-FFF2-40B4-BE49-F238E27FC236}">
                    <a16:creationId xmlns:a16="http://schemas.microsoft.com/office/drawing/2014/main" id="{B210B766-A73D-2851-32FE-40CCFDC93A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887" y="1963163"/>
                <a:ext cx="2290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  <a:cs typeface="+mn-cs"/>
                  </a:rPr>
                  <a:t>Growth &amp; Volatility</a:t>
                </a:r>
              </a:p>
            </p:txBody>
          </p:sp>
        </p:grpSp>
      </p:grp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EA77D6D9-9F74-B81F-EB4A-E93746127A25}"/>
              </a:ext>
            </a:extLst>
          </p:cNvPr>
          <p:cNvSpPr/>
          <p:nvPr/>
        </p:nvSpPr>
        <p:spPr>
          <a:xfrm>
            <a:off x="4835407" y="4485317"/>
            <a:ext cx="971666" cy="29602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Krispy Kreme</a:t>
            </a:r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CAFB62F6-64DA-86ED-1660-CD510A5DD6F1}"/>
              </a:ext>
            </a:extLst>
          </p:cNvPr>
          <p:cNvSpPr/>
          <p:nvPr/>
        </p:nvSpPr>
        <p:spPr>
          <a:xfrm>
            <a:off x="6075304" y="4485317"/>
            <a:ext cx="971665" cy="29602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Luckin</a:t>
            </a:r>
            <a:r>
              <a:rPr lang="en-US" sz="900" dirty="0">
                <a:solidFill>
                  <a:schemeClr val="tx1"/>
                </a:solidFill>
              </a:rPr>
              <a:t> Coffee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229C8B9A-C41F-1E7E-9358-500BF34FAD92}"/>
              </a:ext>
            </a:extLst>
          </p:cNvPr>
          <p:cNvSpPr/>
          <p:nvPr/>
        </p:nvSpPr>
        <p:spPr>
          <a:xfrm>
            <a:off x="7315200" y="4485317"/>
            <a:ext cx="1404420" cy="29602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Restaurant Brands International</a:t>
            </a:r>
          </a:p>
        </p:txBody>
      </p:sp>
      <p:pic>
        <p:nvPicPr>
          <p:cNvPr id="1028" name="Picture 4" descr="Luckin Coffee logo in transparent PNG and vectorized SVG formats">
            <a:extLst>
              <a:ext uri="{FF2B5EF4-FFF2-40B4-BE49-F238E27FC236}">
                <a16:creationId xmlns:a16="http://schemas.microsoft.com/office/drawing/2014/main" id="{31196415-B11B-D39E-271F-7F9E6EC0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483" y="4242395"/>
            <a:ext cx="185307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taurant Brands International logo in transparent PNG and vectorized SVG  formats">
            <a:extLst>
              <a:ext uri="{FF2B5EF4-FFF2-40B4-BE49-F238E27FC236}">
                <a16:creationId xmlns:a16="http://schemas.microsoft.com/office/drawing/2014/main" id="{E2D71771-76B2-74F5-9D95-C090F894A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269" y="4300091"/>
            <a:ext cx="236283" cy="1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4BB3C3-905D-760D-B3D9-D1F636D96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59" y="4317847"/>
            <a:ext cx="423563" cy="1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6D3C49-3079-E530-FC6B-0438C240A8B2}"/>
              </a:ext>
            </a:extLst>
          </p:cNvPr>
          <p:cNvSpPr txBox="1"/>
          <p:nvPr/>
        </p:nvSpPr>
        <p:spPr>
          <a:xfrm>
            <a:off x="3996753" y="4213157"/>
            <a:ext cx="8183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Companies:</a:t>
            </a: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5E75F96A-C0FD-C9E0-8510-BA2939B372C3}"/>
              </a:ext>
            </a:extLst>
          </p:cNvPr>
          <p:cNvSpPr/>
          <p:nvPr/>
        </p:nvSpPr>
        <p:spPr>
          <a:xfrm>
            <a:off x="925664" y="4201914"/>
            <a:ext cx="1928367" cy="29602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Optional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: Log-transform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FD200-82B9-6579-2C70-83A1889BE148}"/>
              </a:ext>
            </a:extLst>
          </p:cNvPr>
          <p:cNvSpPr txBox="1"/>
          <p:nvPr/>
        </p:nvSpPr>
        <p:spPr>
          <a:xfrm flipH="1">
            <a:off x="7008147" y="48030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11</a:t>
            </a:r>
            <a:endParaRPr lang="en-US" sz="7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06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6A379-0DAF-0283-55FC-1CD02FC2A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D20BD4DE-377F-C253-8258-3D17008B8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484204"/>
            <a:ext cx="7490616" cy="418561"/>
          </a:xfrm>
        </p:spPr>
        <p:txBody>
          <a:bodyPr/>
          <a:lstStyle/>
          <a:p>
            <a:r>
              <a:rPr lang="en-US" sz="2400" dirty="0"/>
              <a:t>Yearly Average Close Price Comparison (Ex.5)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E2018F61-89D8-877A-D0E4-5FD7E922F89F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A8CB4-E1BA-8221-1D5B-43E12066FDBE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12</a:t>
            </a:r>
            <a:endParaRPr lang="en-US" sz="7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Content Placeholder 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161FE5A3-F8CB-ED81-C303-3F98D0B9C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0" y="1365116"/>
            <a:ext cx="6257846" cy="32690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161F7C-0EE5-D612-CAC3-94825949631D}"/>
              </a:ext>
            </a:extLst>
          </p:cNvPr>
          <p:cNvSpPr txBox="1">
            <a:spLocks/>
          </p:cNvSpPr>
          <p:nvPr/>
        </p:nvSpPr>
        <p:spPr>
          <a:xfrm>
            <a:off x="6298825" y="1307055"/>
            <a:ext cx="2845175" cy="2939344"/>
          </a:xfrm>
          <a:prstGeom prst="roundRect">
            <a:avLst/>
          </a:prstGeom>
          <a:ln>
            <a:noFill/>
            <a:prstDash val="dash"/>
          </a:ln>
        </p:spPr>
        <p:txBody>
          <a:bodyPr lIns="180000" tIns="10800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Justification:</a:t>
            </a:r>
          </a:p>
          <a:p>
            <a:pPr marL="0" indent="0">
              <a:buNone/>
            </a:pPr>
            <a:endParaRPr lang="en-US" sz="11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EFBE56-B91D-4B7F-EE67-2FC45234AA80}"/>
              </a:ext>
            </a:extLst>
          </p:cNvPr>
          <p:cNvGrpSpPr/>
          <p:nvPr/>
        </p:nvGrpSpPr>
        <p:grpSpPr>
          <a:xfrm>
            <a:off x="6690812" y="1898320"/>
            <a:ext cx="2207744" cy="2309629"/>
            <a:chOff x="400929" y="1203159"/>
            <a:chExt cx="2207744" cy="2309629"/>
          </a:xfrm>
        </p:grpSpPr>
        <p:sp>
          <p:nvSpPr>
            <p:cNvPr id="7" name="Text Placeholder 38">
              <a:extLst>
                <a:ext uri="{FF2B5EF4-FFF2-40B4-BE49-F238E27FC236}">
                  <a16:creationId xmlns:a16="http://schemas.microsoft.com/office/drawing/2014/main" id="{4665702E-3FEA-B864-CD83-AC950F12D454}"/>
                </a:ext>
              </a:extLst>
            </p:cNvPr>
            <p:cNvSpPr txBox="1">
              <a:spLocks/>
            </p:cNvSpPr>
            <p:nvPr/>
          </p:nvSpPr>
          <p:spPr>
            <a:xfrm>
              <a:off x="476326" y="1223128"/>
              <a:ext cx="2132347" cy="4185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000000"/>
                  </a:solidFill>
                </a:rPr>
                <a:t>L</a:t>
              </a:r>
              <a:r>
                <a:rPr lang="en-US" sz="900" b="1" i="0" u="none" strike="noStrike" dirty="0">
                  <a:solidFill>
                    <a:srgbClr val="000000"/>
                  </a:solidFill>
                  <a:effectLst/>
                </a:rPr>
                <a:t>ogarithmic scale </a:t>
              </a:r>
              <a:r>
                <a:rPr lang="en-US" sz="900" dirty="0">
                  <a:solidFill>
                    <a:srgbClr val="000000"/>
                  </a:solidFill>
                </a:rPr>
                <a:t>: </a:t>
              </a:r>
              <a:endParaRPr lang="en-US" sz="1300" b="1" i="0" u="none" strike="noStrike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7" name="Rounded Rectangle 29">
              <a:extLst>
                <a:ext uri="{FF2B5EF4-FFF2-40B4-BE49-F238E27FC236}">
                  <a16:creationId xmlns:a16="http://schemas.microsoft.com/office/drawing/2014/main" id="{A2B3A221-D958-435F-906F-DC7751D3E475}"/>
                </a:ext>
              </a:extLst>
            </p:cNvPr>
            <p:cNvSpPr/>
            <p:nvPr/>
          </p:nvSpPr>
          <p:spPr>
            <a:xfrm>
              <a:off x="400929" y="1203159"/>
              <a:ext cx="2132347" cy="2253916"/>
            </a:xfrm>
            <a:prstGeom prst="roundRect">
              <a:avLst/>
            </a:prstGeom>
            <a:noFill/>
            <a:ln>
              <a:solidFill>
                <a:srgbClr val="B6DAC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>
              <a:defPPr>
                <a:defRPr lang="en-DE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320" indent="-171450">
                <a:lnSpc>
                  <a:spcPct val="150000"/>
                </a:lnSpc>
                <a:buFont typeface="Arial"/>
                <a:buChar char="•"/>
              </a:pPr>
              <a:endParaRPr lang="en-US" sz="900" noProof="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 Placeholder 38">
              <a:extLst>
                <a:ext uri="{FF2B5EF4-FFF2-40B4-BE49-F238E27FC236}">
                  <a16:creationId xmlns:a16="http://schemas.microsoft.com/office/drawing/2014/main" id="{A07EC9DA-4845-386A-4356-3BC06207A232}"/>
                </a:ext>
              </a:extLst>
            </p:cNvPr>
            <p:cNvSpPr txBox="1">
              <a:spLocks/>
            </p:cNvSpPr>
            <p:nvPr/>
          </p:nvSpPr>
          <p:spPr>
            <a:xfrm>
              <a:off x="695876" y="1552884"/>
              <a:ext cx="1768191" cy="12181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b="0" noProof="0" dirty="0"/>
                <a:t>Compresses large values while maintaining proportion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b="0" noProof="0" dirty="0"/>
                <a:t>BRK-A  has significantly higher prices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b="0" dirty="0"/>
                <a:t>Ensures</a:t>
              </a:r>
              <a:r>
                <a:rPr lang="en-US" sz="900" b="0" noProof="0" dirty="0"/>
                <a:t> smaller companies remain visible and comparable</a:t>
              </a:r>
              <a:endParaRPr lang="en-US" sz="900" b="0" dirty="0"/>
            </a:p>
          </p:txBody>
        </p:sp>
        <p:sp>
          <p:nvSpPr>
            <p:cNvPr id="19" name="Text Placeholder 38">
              <a:extLst>
                <a:ext uri="{FF2B5EF4-FFF2-40B4-BE49-F238E27FC236}">
                  <a16:creationId xmlns:a16="http://schemas.microsoft.com/office/drawing/2014/main" id="{DD9D637B-6B1F-4B73-C5AB-A67BB2B1C49F}"/>
                </a:ext>
              </a:extLst>
            </p:cNvPr>
            <p:cNvSpPr txBox="1">
              <a:spLocks/>
            </p:cNvSpPr>
            <p:nvPr/>
          </p:nvSpPr>
          <p:spPr>
            <a:xfrm>
              <a:off x="450432" y="2771071"/>
              <a:ext cx="2132347" cy="2423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rgbClr val="000000"/>
                  </a:solidFill>
                </a:rPr>
                <a:t>Line chart:</a:t>
              </a:r>
              <a:endParaRPr lang="en-US" sz="900" b="1" i="0" u="none" strike="noStrike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0" name="Text Placeholder 38">
              <a:extLst>
                <a:ext uri="{FF2B5EF4-FFF2-40B4-BE49-F238E27FC236}">
                  <a16:creationId xmlns:a16="http://schemas.microsoft.com/office/drawing/2014/main" id="{EE8E653F-3915-12AB-6957-F6C6C6C25E44}"/>
                </a:ext>
              </a:extLst>
            </p:cNvPr>
            <p:cNvSpPr txBox="1">
              <a:spLocks/>
            </p:cNvSpPr>
            <p:nvPr/>
          </p:nvSpPr>
          <p:spPr>
            <a:xfrm>
              <a:off x="695876" y="3040415"/>
              <a:ext cx="1768191" cy="472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685800" rtl="0" eaLnBrk="1" latinLnBrk="0" hangingPunct="1">
                <a:lnSpc>
                  <a:spcPct val="105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900" b="0" dirty="0"/>
                <a:t>Identify</a:t>
              </a:r>
              <a:r>
                <a:rPr lang="en-US" sz="900" b="0" noProof="0" dirty="0"/>
                <a:t> long-term trends, growth patterns, and periods of stability or volatility</a:t>
              </a:r>
            </a:p>
            <a:p>
              <a:pPr marL="685800" lvl="1"/>
              <a:endParaRPr lang="en-US" sz="900" i="0" u="none" strike="noStrike" dirty="0">
                <a:solidFill>
                  <a:srgbClr val="00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953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6B161-4C06-9223-229C-CB99A9CFC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AA831F22-2526-2639-66B6-1B3D7DDB9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484204"/>
            <a:ext cx="7490616" cy="418561"/>
          </a:xfrm>
        </p:spPr>
        <p:txBody>
          <a:bodyPr/>
          <a:lstStyle/>
          <a:p>
            <a:r>
              <a:rPr lang="en-US" sz="2400" dirty="0"/>
              <a:t>Monthly Price Range Distribution (Ex. 6)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4084E8A3-6603-AA9A-8B89-7E96BF01A617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DBD8C-60B6-6EDF-6400-6F4905AB691D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13</a:t>
            </a:r>
            <a:endParaRPr lang="en-US" sz="7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ตัวแทนข้อความ 12">
            <a:extLst>
              <a:ext uri="{FF2B5EF4-FFF2-40B4-BE49-F238E27FC236}">
                <a16:creationId xmlns:a16="http://schemas.microsoft.com/office/drawing/2014/main" id="{EA26D761-DCD3-0A3A-A2BE-BFF94BE9AE10}"/>
              </a:ext>
            </a:extLst>
          </p:cNvPr>
          <p:cNvSpPr txBox="1">
            <a:spLocks/>
          </p:cNvSpPr>
          <p:nvPr/>
        </p:nvSpPr>
        <p:spPr>
          <a:xfrm>
            <a:off x="6526333" y="1274585"/>
            <a:ext cx="2075219" cy="310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400" b="1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+mn-lt"/>
                <a:cs typeface="+mn-cs"/>
              </a:rPr>
              <a:t>Why Box Plot?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6CC9F1-5E75-53B0-971A-7C7ADF638CDF}"/>
              </a:ext>
            </a:extLst>
          </p:cNvPr>
          <p:cNvGrpSpPr/>
          <p:nvPr/>
        </p:nvGrpSpPr>
        <p:grpSpPr>
          <a:xfrm>
            <a:off x="6048215" y="1843083"/>
            <a:ext cx="2768490" cy="2012650"/>
            <a:chOff x="721769" y="1950422"/>
            <a:chExt cx="2768490" cy="20126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ADF37D-7C21-6CE2-A8B3-EA53BC989033}"/>
                </a:ext>
              </a:extLst>
            </p:cNvPr>
            <p:cNvGrpSpPr/>
            <p:nvPr/>
          </p:nvGrpSpPr>
          <p:grpSpPr>
            <a:xfrm>
              <a:off x="721769" y="1950422"/>
              <a:ext cx="2338182" cy="431302"/>
              <a:chOff x="721769" y="1950422"/>
              <a:chExt cx="2338182" cy="431302"/>
            </a:xfrm>
          </p:grpSpPr>
          <p:sp>
            <p:nvSpPr>
              <p:cNvPr id="22" name="ตัวแทนข้อความ 12">
                <a:extLst>
                  <a:ext uri="{FF2B5EF4-FFF2-40B4-BE49-F238E27FC236}">
                    <a16:creationId xmlns:a16="http://schemas.microsoft.com/office/drawing/2014/main" id="{FB99E405-BAC0-2707-B207-206A26A93A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769" y="1950422"/>
                <a:ext cx="766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+mn-cs"/>
                  </a:rPr>
                  <a:t>1.</a:t>
                </a:r>
              </a:p>
            </p:txBody>
          </p:sp>
          <p:sp>
            <p:nvSpPr>
              <p:cNvPr id="23" name="ตัวแทนข้อความ 12">
                <a:extLst>
                  <a:ext uri="{FF2B5EF4-FFF2-40B4-BE49-F238E27FC236}">
                    <a16:creationId xmlns:a16="http://schemas.microsoft.com/office/drawing/2014/main" id="{6E4A770B-42B4-A0B0-A9B4-1539EA04AE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887" y="1963163"/>
                <a:ext cx="1860064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Summary of monthly price distribution</a:t>
                </a:r>
                <a:endParaRPr lang="en-US" sz="1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02F466-E9D8-D408-4FAA-045727A49674}"/>
                </a:ext>
              </a:extLst>
            </p:cNvPr>
            <p:cNvGrpSpPr/>
            <p:nvPr/>
          </p:nvGrpSpPr>
          <p:grpSpPr>
            <a:xfrm>
              <a:off x="721769" y="2477538"/>
              <a:ext cx="2768490" cy="431302"/>
              <a:chOff x="721769" y="1950422"/>
              <a:chExt cx="2768490" cy="431302"/>
            </a:xfrm>
          </p:grpSpPr>
          <p:sp>
            <p:nvSpPr>
              <p:cNvPr id="20" name="ตัวแทนข้อความ 12">
                <a:extLst>
                  <a:ext uri="{FF2B5EF4-FFF2-40B4-BE49-F238E27FC236}">
                    <a16:creationId xmlns:a16="http://schemas.microsoft.com/office/drawing/2014/main" id="{29F3EC02-ED84-A695-C3DE-7F304EFA90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769" y="1950422"/>
                <a:ext cx="766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+mn-cs"/>
                  </a:rPr>
                  <a:t>2.</a:t>
                </a:r>
              </a:p>
            </p:txBody>
          </p:sp>
          <p:sp>
            <p:nvSpPr>
              <p:cNvPr id="21" name="ตัวแทนข้อความ 12">
                <a:extLst>
                  <a:ext uri="{FF2B5EF4-FFF2-40B4-BE49-F238E27FC236}">
                    <a16:creationId xmlns:a16="http://schemas.microsoft.com/office/drawing/2014/main" id="{59C2DB13-A863-B1DB-9067-9EAA017190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887" y="1963163"/>
                <a:ext cx="2290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Side-by-side alignment of box plots</a:t>
                </a:r>
                <a:endParaRPr lang="en-US" sz="1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89BAA8-FBCE-46EF-746D-49A698DFCC26}"/>
                </a:ext>
              </a:extLst>
            </p:cNvPr>
            <p:cNvGrpSpPr/>
            <p:nvPr/>
          </p:nvGrpSpPr>
          <p:grpSpPr>
            <a:xfrm>
              <a:off x="721769" y="3004654"/>
              <a:ext cx="2768490" cy="431302"/>
              <a:chOff x="721769" y="1950422"/>
              <a:chExt cx="2768490" cy="431302"/>
            </a:xfrm>
          </p:grpSpPr>
          <p:sp>
            <p:nvSpPr>
              <p:cNvPr id="18" name="ตัวแทนข้อความ 12">
                <a:extLst>
                  <a:ext uri="{FF2B5EF4-FFF2-40B4-BE49-F238E27FC236}">
                    <a16:creationId xmlns:a16="http://schemas.microsoft.com/office/drawing/2014/main" id="{6CF043AE-EFB6-0099-C2AC-F454808E2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769" y="1950422"/>
                <a:ext cx="766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+mn-cs"/>
                  </a:rPr>
                  <a:t>3.</a:t>
                </a:r>
              </a:p>
            </p:txBody>
          </p:sp>
          <p:sp>
            <p:nvSpPr>
              <p:cNvPr id="19" name="ตัวแทนข้อความ 12">
                <a:extLst>
                  <a:ext uri="{FF2B5EF4-FFF2-40B4-BE49-F238E27FC236}">
                    <a16:creationId xmlns:a16="http://schemas.microsoft.com/office/drawing/2014/main" id="{8955334B-0699-9C29-C3B9-51AE40C8C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887" y="1963163"/>
                <a:ext cx="2290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Combines multiple key statistics</a:t>
                </a:r>
                <a:endParaRPr lang="en-US" sz="14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A88319-3BF2-0BEA-ABD6-D98DC85D36A3}"/>
                </a:ext>
              </a:extLst>
            </p:cNvPr>
            <p:cNvGrpSpPr/>
            <p:nvPr/>
          </p:nvGrpSpPr>
          <p:grpSpPr>
            <a:xfrm>
              <a:off x="721769" y="3531770"/>
              <a:ext cx="2768490" cy="431302"/>
              <a:chOff x="721769" y="1950422"/>
              <a:chExt cx="2768490" cy="431302"/>
            </a:xfrm>
          </p:grpSpPr>
          <p:sp>
            <p:nvSpPr>
              <p:cNvPr id="15" name="ตัวแทนข้อความ 12">
                <a:extLst>
                  <a:ext uri="{FF2B5EF4-FFF2-40B4-BE49-F238E27FC236}">
                    <a16:creationId xmlns:a16="http://schemas.microsoft.com/office/drawing/2014/main" id="{B7CE0D6B-21B7-7F63-044E-AA3EF9FB4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769" y="1950422"/>
                <a:ext cx="766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+mn-lt"/>
                    <a:cs typeface="+mn-cs"/>
                  </a:rPr>
                  <a:t>4.</a:t>
                </a:r>
              </a:p>
            </p:txBody>
          </p:sp>
          <p:sp>
            <p:nvSpPr>
              <p:cNvPr id="16" name="ตัวแทนข้อความ 12">
                <a:extLst>
                  <a:ext uri="{FF2B5EF4-FFF2-40B4-BE49-F238E27FC236}">
                    <a16:creationId xmlns:a16="http://schemas.microsoft.com/office/drawing/2014/main" id="{2FBBEBB1-8A79-65E1-B923-A53BB882CD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887" y="1963163"/>
                <a:ext cx="2290372" cy="418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noProof="0" dirty="0">
                    <a:solidFill>
                      <a:srgbClr val="000000"/>
                    </a:solidFill>
                    <a:latin typeface="+mn-lt"/>
                    <a:cs typeface="+mn-cs"/>
                  </a:rPr>
                  <a:t>Outlier identification</a:t>
                </a:r>
              </a:p>
            </p:txBody>
          </p:sp>
        </p:grpSp>
      </p:grpSp>
      <p:sp>
        <p:nvSpPr>
          <p:cNvPr id="24" name="Rounded Rectangle 12">
            <a:extLst>
              <a:ext uri="{FF2B5EF4-FFF2-40B4-BE49-F238E27FC236}">
                <a16:creationId xmlns:a16="http://schemas.microsoft.com/office/drawing/2014/main" id="{EA0B249B-5E91-859C-4ACC-1249A1108810}"/>
              </a:ext>
            </a:extLst>
          </p:cNvPr>
          <p:cNvSpPr/>
          <p:nvPr/>
        </p:nvSpPr>
        <p:spPr>
          <a:xfrm>
            <a:off x="6475886" y="3979055"/>
            <a:ext cx="1960958" cy="707584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Note: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+mj-lt"/>
              </a:rPr>
              <a:t>Option Outliers: 		     </a:t>
            </a:r>
            <a:r>
              <a:rPr lang="en-US" sz="1000" b="0" dirty="0" err="1">
                <a:solidFill>
                  <a:schemeClr val="tx2"/>
                </a:solidFill>
                <a:effectLst/>
                <a:latin typeface="+mj-lt"/>
              </a:rPr>
              <a:t>showfliers</a:t>
            </a:r>
            <a:r>
              <a:rPr lang="en-US" sz="1000" b="0" dirty="0">
                <a:solidFill>
                  <a:schemeClr val="tx2"/>
                </a:solidFill>
                <a:effectLst/>
                <a:latin typeface="+mj-lt"/>
              </a:rPr>
              <a:t>=False</a:t>
            </a:r>
            <a:endParaRPr lang="en-US" sz="1000" dirty="0">
              <a:solidFill>
                <a:schemeClr val="tx2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+mj-lt"/>
              </a:rPr>
              <a:t>One year </a:t>
            </a:r>
            <a:r>
              <a:rPr lang="en-US" sz="1000">
                <a:solidFill>
                  <a:schemeClr val="tx1"/>
                </a:solidFill>
                <a:latin typeface="+mj-lt"/>
              </a:rPr>
              <a:t>time span (2023)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 descr="A graph of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B73B495C-174F-09B2-D859-84B370C41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8" y="3069185"/>
            <a:ext cx="2614118" cy="1296038"/>
          </a:xfrm>
          <a:prstGeom prst="rect">
            <a:avLst/>
          </a:prstGeom>
        </p:spPr>
      </p:pic>
      <p:pic>
        <p:nvPicPr>
          <p:cNvPr id="30" name="Picture 2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827D83A-4A7D-6B51-F64C-C0B379C02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8" y="1599650"/>
            <a:ext cx="2627645" cy="1296038"/>
          </a:xfrm>
          <a:prstGeom prst="rect">
            <a:avLst/>
          </a:prstGeom>
        </p:spPr>
      </p:pic>
      <p:pic>
        <p:nvPicPr>
          <p:cNvPr id="32" name="Picture 31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DABC385E-AEC8-2926-0C31-4FDA66294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05" y="1599650"/>
            <a:ext cx="2607506" cy="1296038"/>
          </a:xfrm>
          <a:prstGeom prst="rect">
            <a:avLst/>
          </a:prstGeom>
        </p:spPr>
      </p:pic>
      <p:pic>
        <p:nvPicPr>
          <p:cNvPr id="34" name="Picture 33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972775A7-A959-F6AA-FE8D-2D6D5C35E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05" y="3069185"/>
            <a:ext cx="2627524" cy="12960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58FE3D1-C9B1-FD65-142E-330E9992FD58}"/>
              </a:ext>
            </a:extLst>
          </p:cNvPr>
          <p:cNvSpPr txBox="1"/>
          <p:nvPr/>
        </p:nvSpPr>
        <p:spPr>
          <a:xfrm>
            <a:off x="452508" y="2916189"/>
            <a:ext cx="473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  <a:latin typeface="+mj-lt"/>
              </a:rPr>
              <a:t>MCD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FC6A26-EEF8-F28C-9F15-2B6C9EB318C7}"/>
              </a:ext>
            </a:extLst>
          </p:cNvPr>
          <p:cNvSpPr txBox="1"/>
          <p:nvPr/>
        </p:nvSpPr>
        <p:spPr>
          <a:xfrm>
            <a:off x="3287205" y="2911434"/>
            <a:ext cx="473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  <a:latin typeface="+mj-lt"/>
              </a:rPr>
              <a:t>YUM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DE6F06-4608-70CA-5E1B-0B0D17151B62}"/>
              </a:ext>
            </a:extLst>
          </p:cNvPr>
          <p:cNvSpPr txBox="1"/>
          <p:nvPr/>
        </p:nvSpPr>
        <p:spPr>
          <a:xfrm>
            <a:off x="452507" y="1416910"/>
            <a:ext cx="538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  <a:latin typeface="+mj-lt"/>
              </a:rPr>
              <a:t>LKNCY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C8FC69-A67B-5EC8-2DD2-2548EBE2A3D3}"/>
              </a:ext>
            </a:extLst>
          </p:cNvPr>
          <p:cNvSpPr txBox="1"/>
          <p:nvPr/>
        </p:nvSpPr>
        <p:spPr>
          <a:xfrm>
            <a:off x="3287205" y="1410660"/>
            <a:ext cx="473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  <a:latin typeface="+mj-lt"/>
              </a:rPr>
              <a:t>WEN</a:t>
            </a:r>
          </a:p>
        </p:txBody>
      </p:sp>
    </p:spTree>
    <p:extLst>
      <p:ext uri="{BB962C8B-B14F-4D97-AF65-F5344CB8AC3E}">
        <p14:creationId xmlns:p14="http://schemas.microsoft.com/office/powerpoint/2010/main" val="87379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7388F-481D-1C1F-F68C-74B66054E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D7BE6D10-D5A0-BD15-DA21-3D141C049FF9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ACB37-A1AB-1662-429A-B720E99CE3CC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14</a:t>
            </a:r>
            <a:endParaRPr lang="en-US" sz="7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F37CA85B-4B2D-8D99-7ADD-B9E3671C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83" y="561291"/>
            <a:ext cx="5175522" cy="335656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568C53-0D48-8DA7-B152-9BE76FD1DBFE}"/>
              </a:ext>
            </a:extLst>
          </p:cNvPr>
          <p:cNvSpPr/>
          <p:nvPr/>
        </p:nvSpPr>
        <p:spPr>
          <a:xfrm>
            <a:off x="-11362" y="0"/>
            <a:ext cx="3426488" cy="5168893"/>
          </a:xfrm>
          <a:prstGeom prst="rect">
            <a:avLst/>
          </a:prstGeom>
          <a:solidFill>
            <a:schemeClr val="tx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722D649F-2607-98A1-2DFB-67EBA3754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889" y="484204"/>
            <a:ext cx="2862873" cy="418561"/>
          </a:xfrm>
        </p:spPr>
        <p:txBody>
          <a:bodyPr/>
          <a:lstStyle/>
          <a:p>
            <a:r>
              <a:rPr lang="en-US" sz="2400" noProof="0" dirty="0">
                <a:solidFill>
                  <a:schemeClr val="bg1"/>
                </a:solidFill>
              </a:rPr>
              <a:t>Trading Volume vs. Price (Ex. 7)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8315C5-F6CD-F433-A3E2-F67050202443}"/>
              </a:ext>
            </a:extLst>
          </p:cNvPr>
          <p:cNvGrpSpPr/>
          <p:nvPr/>
        </p:nvGrpSpPr>
        <p:grpSpPr>
          <a:xfrm>
            <a:off x="3811705" y="4363183"/>
            <a:ext cx="1905809" cy="487562"/>
            <a:chOff x="965555" y="2954299"/>
            <a:chExt cx="1905809" cy="487562"/>
          </a:xfrm>
        </p:grpSpPr>
        <p:sp>
          <p:nvSpPr>
            <p:cNvPr id="3" name="Rounded Rectangle 11">
              <a:extLst>
                <a:ext uri="{FF2B5EF4-FFF2-40B4-BE49-F238E27FC236}">
                  <a16:creationId xmlns:a16="http://schemas.microsoft.com/office/drawing/2014/main" id="{CFD66EE9-E47D-B10B-CFA0-C53E940675BF}"/>
                </a:ext>
              </a:extLst>
            </p:cNvPr>
            <p:cNvSpPr/>
            <p:nvPr/>
          </p:nvSpPr>
          <p:spPr>
            <a:xfrm>
              <a:off x="1899698" y="3145834"/>
              <a:ext cx="971666" cy="29602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Krispy Kreme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E696B1-7E2E-CC0D-05EA-A3CCD00E432D}"/>
                </a:ext>
              </a:extLst>
            </p:cNvPr>
            <p:cNvSpPr txBox="1"/>
            <p:nvPr/>
          </p:nvSpPr>
          <p:spPr>
            <a:xfrm>
              <a:off x="965555" y="3063015"/>
              <a:ext cx="81833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tx2">
                      <a:lumMod val="50000"/>
                    </a:schemeClr>
                  </a:solidFill>
                </a:rPr>
                <a:t>Company:</a:t>
              </a:r>
            </a:p>
          </p:txBody>
        </p:sp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830B9148-68A6-283C-44BF-E4C8F356B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3749" y="2954299"/>
              <a:ext cx="423563" cy="15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B415FA-F149-597D-8175-2370E2E42F0F}"/>
              </a:ext>
            </a:extLst>
          </p:cNvPr>
          <p:cNvGrpSpPr/>
          <p:nvPr/>
        </p:nvGrpSpPr>
        <p:grpSpPr>
          <a:xfrm>
            <a:off x="607642" y="1431222"/>
            <a:ext cx="2527032" cy="3294593"/>
            <a:chOff x="6259525" y="1241879"/>
            <a:chExt cx="2527032" cy="329459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3643F9-DB2C-F557-CC26-D2B4F0C81F32}"/>
                </a:ext>
              </a:extLst>
            </p:cNvPr>
            <p:cNvSpPr/>
            <p:nvPr/>
          </p:nvSpPr>
          <p:spPr>
            <a:xfrm>
              <a:off x="6288934" y="3033065"/>
              <a:ext cx="367430" cy="337610"/>
            </a:xfrm>
            <a:custGeom>
              <a:avLst/>
              <a:gdLst>
                <a:gd name="connsiteX0" fmla="*/ 42734 w 421729"/>
                <a:gd name="connsiteY0" fmla="*/ 307815 h 389633"/>
                <a:gd name="connsiteX1" fmla="*/ 122191 w 421729"/>
                <a:gd name="connsiteY1" fmla="*/ 307815 h 389633"/>
                <a:gd name="connsiteX2" fmla="*/ 127560 w 421729"/>
                <a:gd name="connsiteY2" fmla="*/ 313183 h 389633"/>
                <a:gd name="connsiteX3" fmla="*/ 122191 w 421729"/>
                <a:gd name="connsiteY3" fmla="*/ 318552 h 389633"/>
                <a:gd name="connsiteX4" fmla="*/ 42734 w 421729"/>
                <a:gd name="connsiteY4" fmla="*/ 318552 h 389633"/>
                <a:gd name="connsiteX5" fmla="*/ 37366 w 421729"/>
                <a:gd name="connsiteY5" fmla="*/ 313183 h 389633"/>
                <a:gd name="connsiteX6" fmla="*/ 42734 w 421729"/>
                <a:gd name="connsiteY6" fmla="*/ 307815 h 389633"/>
                <a:gd name="connsiteX7" fmla="*/ 169793 w 421729"/>
                <a:gd name="connsiteY7" fmla="*/ 266368 h 389633"/>
                <a:gd name="connsiteX8" fmla="*/ 157338 w 421729"/>
                <a:gd name="connsiteY8" fmla="*/ 302159 h 389633"/>
                <a:gd name="connsiteX9" fmla="*/ 193773 w 421729"/>
                <a:gd name="connsiteY9" fmla="*/ 290133 h 389633"/>
                <a:gd name="connsiteX10" fmla="*/ 169793 w 421729"/>
                <a:gd name="connsiteY10" fmla="*/ 266368 h 389633"/>
                <a:gd name="connsiteX11" fmla="*/ 42734 w 421729"/>
                <a:gd name="connsiteY11" fmla="*/ 239525 h 389633"/>
                <a:gd name="connsiteX12" fmla="*/ 141805 w 421729"/>
                <a:gd name="connsiteY12" fmla="*/ 239525 h 389633"/>
                <a:gd name="connsiteX13" fmla="*/ 147174 w 421729"/>
                <a:gd name="connsiteY13" fmla="*/ 244893 h 389633"/>
                <a:gd name="connsiteX14" fmla="*/ 142020 w 421729"/>
                <a:gd name="connsiteY14" fmla="*/ 250262 h 389633"/>
                <a:gd name="connsiteX15" fmla="*/ 42734 w 421729"/>
                <a:gd name="connsiteY15" fmla="*/ 250262 h 389633"/>
                <a:gd name="connsiteX16" fmla="*/ 37366 w 421729"/>
                <a:gd name="connsiteY16" fmla="*/ 244893 h 389633"/>
                <a:gd name="connsiteX17" fmla="*/ 42734 w 421729"/>
                <a:gd name="connsiteY17" fmla="*/ 239525 h 389633"/>
                <a:gd name="connsiteX18" fmla="*/ 185899 w 421729"/>
                <a:gd name="connsiteY18" fmla="*/ 219123 h 389633"/>
                <a:gd name="connsiteX19" fmla="*/ 173301 w 421729"/>
                <a:gd name="connsiteY19" fmla="*/ 255845 h 389633"/>
                <a:gd name="connsiteX20" fmla="*/ 204010 w 421729"/>
                <a:gd name="connsiteY20" fmla="*/ 286411 h 389633"/>
                <a:gd name="connsiteX21" fmla="*/ 240660 w 421729"/>
                <a:gd name="connsiteY21" fmla="*/ 273884 h 389633"/>
                <a:gd name="connsiteX22" fmla="*/ 42734 w 421729"/>
                <a:gd name="connsiteY22" fmla="*/ 170519 h 389633"/>
                <a:gd name="connsiteX23" fmla="*/ 182392 w 421729"/>
                <a:gd name="connsiteY23" fmla="*/ 170519 h 389633"/>
                <a:gd name="connsiteX24" fmla="*/ 187761 w 421729"/>
                <a:gd name="connsiteY24" fmla="*/ 175887 h 389633"/>
                <a:gd name="connsiteX25" fmla="*/ 187761 w 421729"/>
                <a:gd name="connsiteY25" fmla="*/ 176030 h 389633"/>
                <a:gd name="connsiteX26" fmla="*/ 182392 w 421729"/>
                <a:gd name="connsiteY26" fmla="*/ 181256 h 389633"/>
                <a:gd name="connsiteX27" fmla="*/ 42734 w 421729"/>
                <a:gd name="connsiteY27" fmla="*/ 181256 h 389633"/>
                <a:gd name="connsiteX28" fmla="*/ 37366 w 421729"/>
                <a:gd name="connsiteY28" fmla="*/ 175887 h 389633"/>
                <a:gd name="connsiteX29" fmla="*/ 42734 w 421729"/>
                <a:gd name="connsiteY29" fmla="*/ 170519 h 389633"/>
                <a:gd name="connsiteX30" fmla="*/ 342022 w 421729"/>
                <a:gd name="connsiteY30" fmla="*/ 132222 h 389633"/>
                <a:gd name="connsiteX31" fmla="*/ 349344 w 421729"/>
                <a:gd name="connsiteY31" fmla="*/ 132222 h 389633"/>
                <a:gd name="connsiteX32" fmla="*/ 349609 w 421729"/>
                <a:gd name="connsiteY32" fmla="*/ 139810 h 389633"/>
                <a:gd name="connsiteX33" fmla="*/ 251613 w 421729"/>
                <a:gd name="connsiteY33" fmla="*/ 237735 h 389633"/>
                <a:gd name="connsiteX34" fmla="*/ 247819 w 421729"/>
                <a:gd name="connsiteY34" fmla="*/ 239310 h 389633"/>
                <a:gd name="connsiteX35" fmla="*/ 244025 w 421729"/>
                <a:gd name="connsiteY35" fmla="*/ 237735 h 389633"/>
                <a:gd name="connsiteX36" fmla="*/ 243738 w 421729"/>
                <a:gd name="connsiteY36" fmla="*/ 237449 h 389633"/>
                <a:gd name="connsiteX37" fmla="*/ 244025 w 421729"/>
                <a:gd name="connsiteY37" fmla="*/ 229861 h 389633"/>
                <a:gd name="connsiteX38" fmla="*/ 319902 w 421729"/>
                <a:gd name="connsiteY38" fmla="*/ 110532 h 389633"/>
                <a:gd name="connsiteX39" fmla="*/ 327225 w 421729"/>
                <a:gd name="connsiteY39" fmla="*/ 110532 h 389633"/>
                <a:gd name="connsiteX40" fmla="*/ 327490 w 421729"/>
                <a:gd name="connsiteY40" fmla="*/ 118120 h 389633"/>
                <a:gd name="connsiteX41" fmla="*/ 229851 w 421729"/>
                <a:gd name="connsiteY41" fmla="*/ 215687 h 389633"/>
                <a:gd name="connsiteX42" fmla="*/ 226057 w 421729"/>
                <a:gd name="connsiteY42" fmla="*/ 217262 h 389633"/>
                <a:gd name="connsiteX43" fmla="*/ 222263 w 421729"/>
                <a:gd name="connsiteY43" fmla="*/ 215687 h 389633"/>
                <a:gd name="connsiteX44" fmla="*/ 222263 w 421729"/>
                <a:gd name="connsiteY44" fmla="*/ 208100 h 389633"/>
                <a:gd name="connsiteX45" fmla="*/ 320976 w 421729"/>
                <a:gd name="connsiteY45" fmla="*/ 79394 h 389633"/>
                <a:gd name="connsiteX46" fmla="*/ 191196 w 421729"/>
                <a:gd name="connsiteY46" fmla="*/ 209101 h 389633"/>
                <a:gd name="connsiteX47" fmla="*/ 250538 w 421729"/>
                <a:gd name="connsiteY47" fmla="*/ 268801 h 389633"/>
                <a:gd name="connsiteX48" fmla="*/ 380318 w 421729"/>
                <a:gd name="connsiteY48" fmla="*/ 138736 h 389633"/>
                <a:gd name="connsiteX49" fmla="*/ 365178 w 421729"/>
                <a:gd name="connsiteY49" fmla="*/ 48523 h 389633"/>
                <a:gd name="connsiteX50" fmla="*/ 342952 w 421729"/>
                <a:gd name="connsiteY50" fmla="*/ 57704 h 389633"/>
                <a:gd name="connsiteX51" fmla="*/ 328635 w 421729"/>
                <a:gd name="connsiteY51" fmla="*/ 72021 h 389633"/>
                <a:gd name="connsiteX52" fmla="*/ 387977 w 421729"/>
                <a:gd name="connsiteY52" fmla="*/ 131363 h 389633"/>
                <a:gd name="connsiteX53" fmla="*/ 401721 w 421729"/>
                <a:gd name="connsiteY53" fmla="*/ 117619 h 389633"/>
                <a:gd name="connsiteX54" fmla="*/ 401721 w 421729"/>
                <a:gd name="connsiteY54" fmla="*/ 117404 h 389633"/>
                <a:gd name="connsiteX55" fmla="*/ 401850 w 421729"/>
                <a:gd name="connsiteY55" fmla="*/ 117275 h 389633"/>
                <a:gd name="connsiteX56" fmla="*/ 401721 w 421729"/>
                <a:gd name="connsiteY56" fmla="*/ 72021 h 389633"/>
                <a:gd name="connsiteX57" fmla="*/ 387405 w 421729"/>
                <a:gd name="connsiteY57" fmla="*/ 57704 h 389633"/>
                <a:gd name="connsiteX58" fmla="*/ 365178 w 421729"/>
                <a:gd name="connsiteY58" fmla="*/ 48523 h 389633"/>
                <a:gd name="connsiteX59" fmla="*/ 365179 w 421729"/>
                <a:gd name="connsiteY59" fmla="*/ 38113 h 389633"/>
                <a:gd name="connsiteX60" fmla="*/ 394992 w 421729"/>
                <a:gd name="connsiteY60" fmla="*/ 50402 h 389633"/>
                <a:gd name="connsiteX61" fmla="*/ 409309 w 421729"/>
                <a:gd name="connsiteY61" fmla="*/ 64719 h 389633"/>
                <a:gd name="connsiteX62" fmla="*/ 409023 w 421729"/>
                <a:gd name="connsiteY62" fmla="*/ 125421 h 389633"/>
                <a:gd name="connsiteX63" fmla="*/ 391485 w 421729"/>
                <a:gd name="connsiteY63" fmla="*/ 142959 h 389633"/>
                <a:gd name="connsiteX64" fmla="*/ 254046 w 421729"/>
                <a:gd name="connsiteY64" fmla="*/ 280398 h 389633"/>
                <a:gd name="connsiteX65" fmla="*/ 253115 w 421729"/>
                <a:gd name="connsiteY65" fmla="*/ 280970 h 389633"/>
                <a:gd name="connsiteX66" fmla="*/ 252256 w 421729"/>
                <a:gd name="connsiteY66" fmla="*/ 281543 h 389633"/>
                <a:gd name="connsiteX67" fmla="*/ 150466 w 421729"/>
                <a:gd name="connsiteY67" fmla="*/ 316404 h 389633"/>
                <a:gd name="connsiteX68" fmla="*/ 148748 w 421729"/>
                <a:gd name="connsiteY68" fmla="*/ 316404 h 389633"/>
                <a:gd name="connsiteX69" fmla="*/ 144954 w 421729"/>
                <a:gd name="connsiteY69" fmla="*/ 314829 h 389633"/>
                <a:gd name="connsiteX70" fmla="*/ 143665 w 421729"/>
                <a:gd name="connsiteY70" fmla="*/ 309317 h 389633"/>
                <a:gd name="connsiteX71" fmla="*/ 178956 w 421729"/>
                <a:gd name="connsiteY71" fmla="*/ 207527 h 389633"/>
                <a:gd name="connsiteX72" fmla="*/ 179457 w 421729"/>
                <a:gd name="connsiteY72" fmla="*/ 206596 h 389633"/>
                <a:gd name="connsiteX73" fmla="*/ 180101 w 421729"/>
                <a:gd name="connsiteY73" fmla="*/ 205737 h 389633"/>
                <a:gd name="connsiteX74" fmla="*/ 317540 w 421729"/>
                <a:gd name="connsiteY74" fmla="*/ 68298 h 389633"/>
                <a:gd name="connsiteX75" fmla="*/ 335364 w 421729"/>
                <a:gd name="connsiteY75" fmla="*/ 50402 h 389633"/>
                <a:gd name="connsiteX76" fmla="*/ 365179 w 421729"/>
                <a:gd name="connsiteY76" fmla="*/ 38113 h 389633"/>
                <a:gd name="connsiteX77" fmla="*/ 106229 w 421729"/>
                <a:gd name="connsiteY77" fmla="*/ 17618 h 389633"/>
                <a:gd name="connsiteX78" fmla="*/ 19184 w 421729"/>
                <a:gd name="connsiteY78" fmla="*/ 97003 h 389633"/>
                <a:gd name="connsiteX79" fmla="*/ 106229 w 421729"/>
                <a:gd name="connsiteY79" fmla="*/ 97003 h 389633"/>
                <a:gd name="connsiteX80" fmla="*/ 109450 w 421729"/>
                <a:gd name="connsiteY80" fmla="*/ 80 h 389633"/>
                <a:gd name="connsiteX81" fmla="*/ 111454 w 421729"/>
                <a:gd name="connsiteY81" fmla="*/ 80 h 389633"/>
                <a:gd name="connsiteX82" fmla="*/ 275379 w 421729"/>
                <a:gd name="connsiteY82" fmla="*/ 80 h 389633"/>
                <a:gd name="connsiteX83" fmla="*/ 280747 w 421729"/>
                <a:gd name="connsiteY83" fmla="*/ 5449 h 389633"/>
                <a:gd name="connsiteX84" fmla="*/ 280747 w 421729"/>
                <a:gd name="connsiteY84" fmla="*/ 77532 h 389633"/>
                <a:gd name="connsiteX85" fmla="*/ 275379 w 421729"/>
                <a:gd name="connsiteY85" fmla="*/ 82901 h 389633"/>
                <a:gd name="connsiteX86" fmla="*/ 270010 w 421729"/>
                <a:gd name="connsiteY86" fmla="*/ 77532 h 389633"/>
                <a:gd name="connsiteX87" fmla="*/ 270010 w 421729"/>
                <a:gd name="connsiteY87" fmla="*/ 10817 h 389633"/>
                <a:gd name="connsiteX88" fmla="*/ 116823 w 421729"/>
                <a:gd name="connsiteY88" fmla="*/ 10817 h 389633"/>
                <a:gd name="connsiteX89" fmla="*/ 116823 w 421729"/>
                <a:gd name="connsiteY89" fmla="*/ 102372 h 389633"/>
                <a:gd name="connsiteX90" fmla="*/ 116823 w 421729"/>
                <a:gd name="connsiteY90" fmla="*/ 102515 h 389633"/>
                <a:gd name="connsiteX91" fmla="*/ 111454 w 421729"/>
                <a:gd name="connsiteY91" fmla="*/ 107740 h 389633"/>
                <a:gd name="connsiteX92" fmla="*/ 10666 w 421729"/>
                <a:gd name="connsiteY92" fmla="*/ 107740 h 389633"/>
                <a:gd name="connsiteX93" fmla="*/ 10666 w 421729"/>
                <a:gd name="connsiteY93" fmla="*/ 378967 h 389633"/>
                <a:gd name="connsiteX94" fmla="*/ 270010 w 421729"/>
                <a:gd name="connsiteY94" fmla="*/ 378967 h 389633"/>
                <a:gd name="connsiteX95" fmla="*/ 270010 w 421729"/>
                <a:gd name="connsiteY95" fmla="*/ 291565 h 389633"/>
                <a:gd name="connsiteX96" fmla="*/ 275379 w 421729"/>
                <a:gd name="connsiteY96" fmla="*/ 286196 h 389633"/>
                <a:gd name="connsiteX97" fmla="*/ 280819 w 421729"/>
                <a:gd name="connsiteY97" fmla="*/ 291207 h 389633"/>
                <a:gd name="connsiteX98" fmla="*/ 280819 w 421729"/>
                <a:gd name="connsiteY98" fmla="*/ 384265 h 389633"/>
                <a:gd name="connsiteX99" fmla="*/ 275450 w 421729"/>
                <a:gd name="connsiteY99" fmla="*/ 389633 h 389633"/>
                <a:gd name="connsiteX100" fmla="*/ 5368 w 421729"/>
                <a:gd name="connsiteY100" fmla="*/ 389633 h 389633"/>
                <a:gd name="connsiteX101" fmla="*/ 0 w 421729"/>
                <a:gd name="connsiteY101" fmla="*/ 384265 h 389633"/>
                <a:gd name="connsiteX102" fmla="*/ 0 w 421729"/>
                <a:gd name="connsiteY102" fmla="*/ 102300 h 389633"/>
                <a:gd name="connsiteX103" fmla="*/ 429 w 421729"/>
                <a:gd name="connsiteY103" fmla="*/ 100224 h 389633"/>
                <a:gd name="connsiteX104" fmla="*/ 787 w 421729"/>
                <a:gd name="connsiteY104" fmla="*/ 99723 h 389633"/>
                <a:gd name="connsiteX105" fmla="*/ 1718 w 421729"/>
                <a:gd name="connsiteY105" fmla="*/ 98435 h 389633"/>
                <a:gd name="connsiteX106" fmla="*/ 107875 w 421729"/>
                <a:gd name="connsiteY106" fmla="*/ 1082 h 389633"/>
                <a:gd name="connsiteX107" fmla="*/ 108734 w 421729"/>
                <a:gd name="connsiteY107" fmla="*/ 510 h 389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21729" h="389633">
                  <a:moveTo>
                    <a:pt x="42734" y="307815"/>
                  </a:moveTo>
                  <a:lnTo>
                    <a:pt x="122191" y="307815"/>
                  </a:lnTo>
                  <a:cubicBezTo>
                    <a:pt x="125155" y="307815"/>
                    <a:pt x="127560" y="310220"/>
                    <a:pt x="127560" y="313183"/>
                  </a:cubicBezTo>
                  <a:cubicBezTo>
                    <a:pt x="127560" y="316147"/>
                    <a:pt x="125155" y="318552"/>
                    <a:pt x="122191" y="318552"/>
                  </a:cubicBezTo>
                  <a:lnTo>
                    <a:pt x="42734" y="318552"/>
                  </a:lnTo>
                  <a:cubicBezTo>
                    <a:pt x="39769" y="318552"/>
                    <a:pt x="37366" y="316147"/>
                    <a:pt x="37366" y="313183"/>
                  </a:cubicBezTo>
                  <a:cubicBezTo>
                    <a:pt x="37366" y="310220"/>
                    <a:pt x="39769" y="307815"/>
                    <a:pt x="42734" y="307815"/>
                  </a:cubicBezTo>
                  <a:close/>
                  <a:moveTo>
                    <a:pt x="169793" y="266368"/>
                  </a:moveTo>
                  <a:lnTo>
                    <a:pt x="157338" y="302159"/>
                  </a:lnTo>
                  <a:lnTo>
                    <a:pt x="193773" y="290133"/>
                  </a:lnTo>
                  <a:cubicBezTo>
                    <a:pt x="191576" y="277957"/>
                    <a:pt x="181991" y="268458"/>
                    <a:pt x="169793" y="266368"/>
                  </a:cubicBezTo>
                  <a:close/>
                  <a:moveTo>
                    <a:pt x="42734" y="239525"/>
                  </a:moveTo>
                  <a:lnTo>
                    <a:pt x="141805" y="239525"/>
                  </a:lnTo>
                  <a:cubicBezTo>
                    <a:pt x="144769" y="239525"/>
                    <a:pt x="147174" y="241930"/>
                    <a:pt x="147174" y="244893"/>
                  </a:cubicBezTo>
                  <a:cubicBezTo>
                    <a:pt x="147138" y="247764"/>
                    <a:pt x="144883" y="250112"/>
                    <a:pt x="142020" y="250262"/>
                  </a:cubicBezTo>
                  <a:lnTo>
                    <a:pt x="42734" y="250262"/>
                  </a:lnTo>
                  <a:cubicBezTo>
                    <a:pt x="39769" y="250262"/>
                    <a:pt x="37366" y="247857"/>
                    <a:pt x="37366" y="244893"/>
                  </a:cubicBezTo>
                  <a:cubicBezTo>
                    <a:pt x="37366" y="241930"/>
                    <a:pt x="39769" y="239525"/>
                    <a:pt x="42734" y="239525"/>
                  </a:cubicBezTo>
                  <a:close/>
                  <a:moveTo>
                    <a:pt x="185899" y="219123"/>
                  </a:moveTo>
                  <a:lnTo>
                    <a:pt x="173301" y="255845"/>
                  </a:lnTo>
                  <a:cubicBezTo>
                    <a:pt x="188619" y="259181"/>
                    <a:pt x="200602" y="271106"/>
                    <a:pt x="204010" y="286411"/>
                  </a:cubicBezTo>
                  <a:lnTo>
                    <a:pt x="240660" y="273884"/>
                  </a:lnTo>
                  <a:close/>
                  <a:moveTo>
                    <a:pt x="42734" y="170519"/>
                  </a:moveTo>
                  <a:lnTo>
                    <a:pt x="182392" y="170519"/>
                  </a:lnTo>
                  <a:cubicBezTo>
                    <a:pt x="185356" y="170519"/>
                    <a:pt x="187761" y="172924"/>
                    <a:pt x="187761" y="175887"/>
                  </a:cubicBezTo>
                  <a:cubicBezTo>
                    <a:pt x="187761" y="175937"/>
                    <a:pt x="187761" y="175980"/>
                    <a:pt x="187761" y="176030"/>
                  </a:cubicBezTo>
                  <a:cubicBezTo>
                    <a:pt x="187718" y="178958"/>
                    <a:pt x="185320" y="181299"/>
                    <a:pt x="182392" y="181256"/>
                  </a:cubicBezTo>
                  <a:lnTo>
                    <a:pt x="42734" y="181256"/>
                  </a:lnTo>
                  <a:cubicBezTo>
                    <a:pt x="39769" y="181256"/>
                    <a:pt x="37366" y="178851"/>
                    <a:pt x="37366" y="175887"/>
                  </a:cubicBezTo>
                  <a:cubicBezTo>
                    <a:pt x="37366" y="172924"/>
                    <a:pt x="39769" y="170519"/>
                    <a:pt x="42734" y="170519"/>
                  </a:cubicBezTo>
                  <a:close/>
                  <a:moveTo>
                    <a:pt x="342022" y="132222"/>
                  </a:moveTo>
                  <a:cubicBezTo>
                    <a:pt x="344083" y="130304"/>
                    <a:pt x="347283" y="130304"/>
                    <a:pt x="349344" y="132222"/>
                  </a:cubicBezTo>
                  <a:cubicBezTo>
                    <a:pt x="351513" y="134241"/>
                    <a:pt x="351628" y="137641"/>
                    <a:pt x="349609" y="139810"/>
                  </a:cubicBezTo>
                  <a:lnTo>
                    <a:pt x="251613" y="237735"/>
                  </a:lnTo>
                  <a:cubicBezTo>
                    <a:pt x="250618" y="238759"/>
                    <a:pt x="249243" y="239324"/>
                    <a:pt x="247819" y="239310"/>
                  </a:cubicBezTo>
                  <a:cubicBezTo>
                    <a:pt x="246394" y="239317"/>
                    <a:pt x="245027" y="238752"/>
                    <a:pt x="244025" y="237735"/>
                  </a:cubicBezTo>
                  <a:cubicBezTo>
                    <a:pt x="243925" y="237642"/>
                    <a:pt x="243832" y="237549"/>
                    <a:pt x="243738" y="237449"/>
                  </a:cubicBezTo>
                  <a:cubicBezTo>
                    <a:pt x="241720" y="235273"/>
                    <a:pt x="241849" y="231880"/>
                    <a:pt x="244025" y="229861"/>
                  </a:cubicBezTo>
                  <a:close/>
                  <a:moveTo>
                    <a:pt x="319902" y="110532"/>
                  </a:moveTo>
                  <a:cubicBezTo>
                    <a:pt x="321964" y="108614"/>
                    <a:pt x="325164" y="108614"/>
                    <a:pt x="327225" y="110532"/>
                  </a:cubicBezTo>
                  <a:cubicBezTo>
                    <a:pt x="329394" y="112551"/>
                    <a:pt x="329509" y="115951"/>
                    <a:pt x="327490" y="118120"/>
                  </a:cubicBezTo>
                  <a:lnTo>
                    <a:pt x="229851" y="215687"/>
                  </a:lnTo>
                  <a:cubicBezTo>
                    <a:pt x="228863" y="216725"/>
                    <a:pt x="227489" y="217298"/>
                    <a:pt x="226057" y="217262"/>
                  </a:cubicBezTo>
                  <a:cubicBezTo>
                    <a:pt x="224633" y="217269"/>
                    <a:pt x="223266" y="216704"/>
                    <a:pt x="222263" y="215687"/>
                  </a:cubicBezTo>
                  <a:cubicBezTo>
                    <a:pt x="220173" y="213590"/>
                    <a:pt x="220173" y="210197"/>
                    <a:pt x="222263" y="208100"/>
                  </a:cubicBezTo>
                  <a:close/>
                  <a:moveTo>
                    <a:pt x="320976" y="79394"/>
                  </a:moveTo>
                  <a:lnTo>
                    <a:pt x="191196" y="209101"/>
                  </a:lnTo>
                  <a:lnTo>
                    <a:pt x="250538" y="268801"/>
                  </a:lnTo>
                  <a:lnTo>
                    <a:pt x="380318" y="138736"/>
                  </a:lnTo>
                  <a:close/>
                  <a:moveTo>
                    <a:pt x="365178" y="48523"/>
                  </a:moveTo>
                  <a:cubicBezTo>
                    <a:pt x="357138" y="48523"/>
                    <a:pt x="349097" y="51583"/>
                    <a:pt x="342952" y="57704"/>
                  </a:cubicBezTo>
                  <a:lnTo>
                    <a:pt x="328635" y="72021"/>
                  </a:lnTo>
                  <a:lnTo>
                    <a:pt x="387977" y="131363"/>
                  </a:lnTo>
                  <a:lnTo>
                    <a:pt x="401721" y="117619"/>
                  </a:lnTo>
                  <a:lnTo>
                    <a:pt x="401721" y="117404"/>
                  </a:lnTo>
                  <a:cubicBezTo>
                    <a:pt x="401764" y="117361"/>
                    <a:pt x="401807" y="117318"/>
                    <a:pt x="401850" y="117275"/>
                  </a:cubicBezTo>
                  <a:cubicBezTo>
                    <a:pt x="414313" y="104741"/>
                    <a:pt x="414255" y="84483"/>
                    <a:pt x="401721" y="72021"/>
                  </a:cubicBezTo>
                  <a:lnTo>
                    <a:pt x="387405" y="57704"/>
                  </a:lnTo>
                  <a:cubicBezTo>
                    <a:pt x="381260" y="51583"/>
                    <a:pt x="373219" y="48523"/>
                    <a:pt x="365178" y="48523"/>
                  </a:cubicBezTo>
                  <a:close/>
                  <a:moveTo>
                    <a:pt x="365179" y="38113"/>
                  </a:moveTo>
                  <a:cubicBezTo>
                    <a:pt x="375961" y="38113"/>
                    <a:pt x="386743" y="42209"/>
                    <a:pt x="394992" y="50402"/>
                  </a:cubicBezTo>
                  <a:lnTo>
                    <a:pt x="409309" y="64719"/>
                  </a:lnTo>
                  <a:cubicBezTo>
                    <a:pt x="425981" y="81570"/>
                    <a:pt x="425852" y="108735"/>
                    <a:pt x="409023" y="125421"/>
                  </a:cubicBezTo>
                  <a:lnTo>
                    <a:pt x="391485" y="142959"/>
                  </a:lnTo>
                  <a:lnTo>
                    <a:pt x="254046" y="280398"/>
                  </a:lnTo>
                  <a:cubicBezTo>
                    <a:pt x="253774" y="280648"/>
                    <a:pt x="253459" y="280842"/>
                    <a:pt x="253115" y="280970"/>
                  </a:cubicBezTo>
                  <a:lnTo>
                    <a:pt x="252256" y="281543"/>
                  </a:lnTo>
                  <a:lnTo>
                    <a:pt x="150466" y="316404"/>
                  </a:lnTo>
                  <a:cubicBezTo>
                    <a:pt x="149900" y="316504"/>
                    <a:pt x="149313" y="316504"/>
                    <a:pt x="148748" y="316404"/>
                  </a:cubicBezTo>
                  <a:cubicBezTo>
                    <a:pt x="147323" y="316404"/>
                    <a:pt x="145963" y="315838"/>
                    <a:pt x="144954" y="314829"/>
                  </a:cubicBezTo>
                  <a:cubicBezTo>
                    <a:pt x="143465" y="313412"/>
                    <a:pt x="142957" y="311250"/>
                    <a:pt x="143665" y="309317"/>
                  </a:cubicBezTo>
                  <a:lnTo>
                    <a:pt x="178956" y="207527"/>
                  </a:lnTo>
                  <a:cubicBezTo>
                    <a:pt x="179099" y="207240"/>
                    <a:pt x="179457" y="206596"/>
                    <a:pt x="179457" y="206596"/>
                  </a:cubicBezTo>
                  <a:cubicBezTo>
                    <a:pt x="179650" y="206295"/>
                    <a:pt x="179865" y="206009"/>
                    <a:pt x="180101" y="205737"/>
                  </a:cubicBezTo>
                  <a:lnTo>
                    <a:pt x="317540" y="68298"/>
                  </a:lnTo>
                  <a:lnTo>
                    <a:pt x="335364" y="50402"/>
                  </a:lnTo>
                  <a:cubicBezTo>
                    <a:pt x="343614" y="42209"/>
                    <a:pt x="354396" y="38113"/>
                    <a:pt x="365179" y="38113"/>
                  </a:cubicBezTo>
                  <a:close/>
                  <a:moveTo>
                    <a:pt x="106229" y="17618"/>
                  </a:moveTo>
                  <a:lnTo>
                    <a:pt x="19184" y="97003"/>
                  </a:lnTo>
                  <a:lnTo>
                    <a:pt x="106229" y="97003"/>
                  </a:lnTo>
                  <a:close/>
                  <a:moveTo>
                    <a:pt x="109450" y="80"/>
                  </a:moveTo>
                  <a:cubicBezTo>
                    <a:pt x="110115" y="-27"/>
                    <a:pt x="110788" y="-27"/>
                    <a:pt x="111454" y="80"/>
                  </a:cubicBezTo>
                  <a:lnTo>
                    <a:pt x="275379" y="80"/>
                  </a:lnTo>
                  <a:cubicBezTo>
                    <a:pt x="278342" y="80"/>
                    <a:pt x="280747" y="2485"/>
                    <a:pt x="280747" y="5449"/>
                  </a:cubicBezTo>
                  <a:lnTo>
                    <a:pt x="280747" y="77532"/>
                  </a:lnTo>
                  <a:cubicBezTo>
                    <a:pt x="280747" y="80496"/>
                    <a:pt x="278342" y="82901"/>
                    <a:pt x="275379" y="82901"/>
                  </a:cubicBezTo>
                  <a:cubicBezTo>
                    <a:pt x="272415" y="82901"/>
                    <a:pt x="270010" y="80496"/>
                    <a:pt x="270010" y="77532"/>
                  </a:cubicBezTo>
                  <a:lnTo>
                    <a:pt x="270010" y="10817"/>
                  </a:lnTo>
                  <a:lnTo>
                    <a:pt x="116823" y="10817"/>
                  </a:lnTo>
                  <a:lnTo>
                    <a:pt x="116823" y="102372"/>
                  </a:lnTo>
                  <a:cubicBezTo>
                    <a:pt x="116823" y="102422"/>
                    <a:pt x="116823" y="102465"/>
                    <a:pt x="116823" y="102515"/>
                  </a:cubicBezTo>
                  <a:cubicBezTo>
                    <a:pt x="116780" y="105443"/>
                    <a:pt x="114382" y="107783"/>
                    <a:pt x="111454" y="107740"/>
                  </a:cubicBezTo>
                  <a:lnTo>
                    <a:pt x="10666" y="107740"/>
                  </a:lnTo>
                  <a:lnTo>
                    <a:pt x="10666" y="378967"/>
                  </a:lnTo>
                  <a:lnTo>
                    <a:pt x="270010" y="378967"/>
                  </a:lnTo>
                  <a:lnTo>
                    <a:pt x="270010" y="291565"/>
                  </a:lnTo>
                  <a:cubicBezTo>
                    <a:pt x="270010" y="288601"/>
                    <a:pt x="272415" y="286196"/>
                    <a:pt x="275379" y="286196"/>
                  </a:cubicBezTo>
                  <a:cubicBezTo>
                    <a:pt x="278235" y="286153"/>
                    <a:pt x="280626" y="288358"/>
                    <a:pt x="280819" y="291207"/>
                  </a:cubicBezTo>
                  <a:lnTo>
                    <a:pt x="280819" y="384265"/>
                  </a:lnTo>
                  <a:cubicBezTo>
                    <a:pt x="280819" y="387228"/>
                    <a:pt x="278414" y="389633"/>
                    <a:pt x="275450" y="389633"/>
                  </a:cubicBezTo>
                  <a:lnTo>
                    <a:pt x="5368" y="389633"/>
                  </a:lnTo>
                  <a:cubicBezTo>
                    <a:pt x="2403" y="389633"/>
                    <a:pt x="0" y="387228"/>
                    <a:pt x="0" y="384265"/>
                  </a:cubicBezTo>
                  <a:lnTo>
                    <a:pt x="0" y="102300"/>
                  </a:lnTo>
                  <a:cubicBezTo>
                    <a:pt x="33" y="101592"/>
                    <a:pt x="177" y="100890"/>
                    <a:pt x="429" y="100224"/>
                  </a:cubicBezTo>
                  <a:lnTo>
                    <a:pt x="787" y="99723"/>
                  </a:lnTo>
                  <a:cubicBezTo>
                    <a:pt x="1032" y="99251"/>
                    <a:pt x="1345" y="98814"/>
                    <a:pt x="1718" y="98435"/>
                  </a:cubicBezTo>
                  <a:lnTo>
                    <a:pt x="107875" y="1082"/>
                  </a:lnTo>
                  <a:lnTo>
                    <a:pt x="108734" y="510"/>
                  </a:lnTo>
                  <a:close/>
                </a:path>
              </a:pathLst>
            </a:custGeom>
            <a:solidFill>
              <a:schemeClr val="bg1"/>
            </a:solidFill>
            <a:ln w="71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7" name="ตัวแทนข้อความ 12">
              <a:extLst>
                <a:ext uri="{FF2B5EF4-FFF2-40B4-BE49-F238E27FC236}">
                  <a16:creationId xmlns:a16="http://schemas.microsoft.com/office/drawing/2014/main" id="{FC78354C-9943-B2F2-A8E9-8EADBFB7CFFC}"/>
                </a:ext>
              </a:extLst>
            </p:cNvPr>
            <p:cNvSpPr txBox="1">
              <a:spLocks/>
            </p:cNvSpPr>
            <p:nvPr/>
          </p:nvSpPr>
          <p:spPr>
            <a:xfrm>
              <a:off x="6681929" y="1295825"/>
              <a:ext cx="2075219" cy="3106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+mn-lt"/>
                  <a:cs typeface="+mn-cs"/>
                </a:rPr>
                <a:t>Why Scatter Plot?</a:t>
              </a:r>
            </a:p>
          </p:txBody>
        </p:sp>
        <p:pic>
          <p:nvPicPr>
            <p:cNvPr id="20" name="Graphic 19" descr="Upward trend">
              <a:extLst>
                <a:ext uri="{FF2B5EF4-FFF2-40B4-BE49-F238E27FC236}">
                  <a16:creationId xmlns:a16="http://schemas.microsoft.com/office/drawing/2014/main" id="{81626A9E-E1C5-AF78-C914-A2477393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63368" y="1241879"/>
              <a:ext cx="418561" cy="418561"/>
            </a:xfrm>
            <a:prstGeom prst="rect">
              <a:avLst/>
            </a:prstGeom>
          </p:spPr>
        </p:pic>
        <p:sp>
          <p:nvSpPr>
            <p:cNvPr id="21" name="ตัวแทนข้อความ 12">
              <a:extLst>
                <a:ext uri="{FF2B5EF4-FFF2-40B4-BE49-F238E27FC236}">
                  <a16:creationId xmlns:a16="http://schemas.microsoft.com/office/drawing/2014/main" id="{32619CDC-467F-2788-400D-E690FB45A4A8}"/>
                </a:ext>
              </a:extLst>
            </p:cNvPr>
            <p:cNvSpPr txBox="1">
              <a:spLocks/>
            </p:cNvSpPr>
            <p:nvPr/>
          </p:nvSpPr>
          <p:spPr>
            <a:xfrm>
              <a:off x="6681929" y="3046536"/>
              <a:ext cx="2075219" cy="3106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+mn-lt"/>
                  <a:cs typeface="+mn-cs"/>
                </a:rPr>
                <a:t>Remarks</a:t>
              </a:r>
            </a:p>
          </p:txBody>
        </p:sp>
        <p:sp>
          <p:nvSpPr>
            <p:cNvPr id="24" name="ตัวแทนข้อความ 12">
              <a:extLst>
                <a:ext uri="{FF2B5EF4-FFF2-40B4-BE49-F238E27FC236}">
                  <a16:creationId xmlns:a16="http://schemas.microsoft.com/office/drawing/2014/main" id="{B5672B28-5410-1515-C87F-6D107BAF1673}"/>
                </a:ext>
              </a:extLst>
            </p:cNvPr>
            <p:cNvSpPr txBox="1">
              <a:spLocks/>
            </p:cNvSpPr>
            <p:nvPr/>
          </p:nvSpPr>
          <p:spPr>
            <a:xfrm>
              <a:off x="6288934" y="3480027"/>
              <a:ext cx="2497623" cy="10564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buAutoNum type="arabicPeriod"/>
              </a:pPr>
              <a:r>
                <a:rPr lang="en-US" sz="1050" b="0" dirty="0">
                  <a:solidFill>
                    <a:schemeClr val="bg1"/>
                  </a:solidFill>
                  <a:cs typeface="+mn-cs"/>
                </a:rPr>
                <a:t>The points are scattered, suggesting </a:t>
              </a:r>
              <a:r>
                <a:rPr lang="en-US" sz="1050" dirty="0">
                  <a:solidFill>
                    <a:schemeClr val="bg1"/>
                  </a:solidFill>
                  <a:cs typeface="+mn-cs"/>
                </a:rPr>
                <a:t>variability in both trading volume and close price, </a:t>
              </a:r>
              <a:r>
                <a:rPr lang="en-US" sz="1050" b="0" dirty="0">
                  <a:solidFill>
                    <a:schemeClr val="bg1"/>
                  </a:solidFill>
                  <a:cs typeface="+mn-cs"/>
                </a:rPr>
                <a:t>with a visible </a:t>
              </a:r>
              <a:r>
                <a:rPr lang="en-US" sz="1050" dirty="0">
                  <a:solidFill>
                    <a:schemeClr val="bg1"/>
                  </a:solidFill>
                  <a:cs typeface="+mn-cs"/>
                </a:rPr>
                <a:t>concentration in the lower values of trading volume</a:t>
              </a:r>
            </a:p>
            <a:p>
              <a:pPr marL="228600" indent="-228600">
                <a:buAutoNum type="arabicPeriod"/>
              </a:pPr>
              <a:r>
                <a:rPr lang="en-US" sz="1050" b="0" dirty="0">
                  <a:solidFill>
                    <a:schemeClr val="bg1"/>
                  </a:solidFill>
                  <a:cs typeface="+mn-cs"/>
                </a:rPr>
                <a:t>There is </a:t>
              </a:r>
              <a:r>
                <a:rPr lang="en-US" sz="1050" dirty="0">
                  <a:solidFill>
                    <a:schemeClr val="bg1"/>
                  </a:solidFill>
                  <a:cs typeface="+mn-cs"/>
                </a:rPr>
                <a:t>no clear trend or linear relationship </a:t>
              </a:r>
              <a:r>
                <a:rPr lang="en-US" sz="1050" b="0" dirty="0">
                  <a:solidFill>
                    <a:schemeClr val="bg1"/>
                  </a:solidFill>
                  <a:cs typeface="+mn-cs"/>
                </a:rPr>
                <a:t>visible</a:t>
              </a:r>
            </a:p>
          </p:txBody>
        </p:sp>
        <p:sp>
          <p:nvSpPr>
            <p:cNvPr id="25" name="ตัวแทนข้อความ 12">
              <a:extLst>
                <a:ext uri="{FF2B5EF4-FFF2-40B4-BE49-F238E27FC236}">
                  <a16:creationId xmlns:a16="http://schemas.microsoft.com/office/drawing/2014/main" id="{48807C50-9125-3F29-FD98-3A16089F767A}"/>
                </a:ext>
              </a:extLst>
            </p:cNvPr>
            <p:cNvSpPr txBox="1">
              <a:spLocks/>
            </p:cNvSpPr>
            <p:nvPr/>
          </p:nvSpPr>
          <p:spPr>
            <a:xfrm>
              <a:off x="6259525" y="1742009"/>
              <a:ext cx="2290372" cy="9758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indent="-180000">
                <a:lnSpc>
                  <a:spcPct val="100000"/>
                </a:lnSpc>
                <a:spcBef>
                  <a:spcPts val="500"/>
                </a:spcBef>
                <a:buAutoNum type="arabicPeriod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  <a:cs typeface="+mn-cs"/>
                </a:rPr>
                <a:t>Visual Relationship</a:t>
              </a:r>
            </a:p>
            <a:p>
              <a:pPr marL="180000" indent="-180000">
                <a:lnSpc>
                  <a:spcPct val="100000"/>
                </a:lnSpc>
                <a:spcBef>
                  <a:spcPts val="500"/>
                </a:spcBef>
                <a:buAutoNum type="arabicPeriod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  <a:cs typeface="+mn-cs"/>
                </a:rPr>
                <a:t>Variability Insight</a:t>
              </a:r>
            </a:p>
            <a:p>
              <a:pPr marL="180000" indent="-180000">
                <a:lnSpc>
                  <a:spcPct val="100000"/>
                </a:lnSpc>
                <a:spcBef>
                  <a:spcPts val="500"/>
                </a:spcBef>
                <a:buAutoNum type="arabicPeriod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  <a:cs typeface="+mn-cs"/>
                </a:rPr>
                <a:t>Trend Detection</a:t>
              </a:r>
            </a:p>
            <a:p>
              <a:pPr marL="180000" indent="-180000">
                <a:lnSpc>
                  <a:spcPct val="100000"/>
                </a:lnSpc>
                <a:spcBef>
                  <a:spcPts val="500"/>
                </a:spcBef>
                <a:buAutoNum type="arabicPeriod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  <a:cs typeface="+mn-cs"/>
                </a:rPr>
                <a:t>Continuous Data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2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DC4F6-ADF9-4EC2-3A43-3A08B1EA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D009D66B-A28C-DB1B-0856-9F23128C6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484204"/>
            <a:ext cx="7490616" cy="418561"/>
          </a:xfrm>
        </p:spPr>
        <p:txBody>
          <a:bodyPr/>
          <a:lstStyle/>
          <a:p>
            <a:r>
              <a:rPr lang="en-US" sz="2400" dirty="0"/>
              <a:t>Month with highest total Trading Volume (Ex. 8)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DA4F3998-FE53-7777-2889-920BD07C4F23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4E7F0-B2AA-063A-1427-699CE0FB7577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15</a:t>
            </a:r>
            <a:endParaRPr lang="en-US" sz="7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CB10810-2C26-F2F2-7249-A0382D828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8362052"/>
              </p:ext>
            </p:extLst>
          </p:nvPr>
        </p:nvGraphicFramePr>
        <p:xfrm>
          <a:off x="3132083" y="1313795"/>
          <a:ext cx="5328745" cy="3198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1723">
                  <a:extLst>
                    <a:ext uri="{9D8B030D-6E8A-4147-A177-3AD203B41FA5}">
                      <a16:colId xmlns:a16="http://schemas.microsoft.com/office/drawing/2014/main" val="2112497155"/>
                    </a:ext>
                  </a:extLst>
                </a:gridCol>
                <a:gridCol w="1480614">
                  <a:extLst>
                    <a:ext uri="{9D8B030D-6E8A-4147-A177-3AD203B41FA5}">
                      <a16:colId xmlns:a16="http://schemas.microsoft.com/office/drawing/2014/main" val="1406220146"/>
                    </a:ext>
                  </a:extLst>
                </a:gridCol>
                <a:gridCol w="1539251">
                  <a:extLst>
                    <a:ext uri="{9D8B030D-6E8A-4147-A177-3AD203B41FA5}">
                      <a16:colId xmlns:a16="http://schemas.microsoft.com/office/drawing/2014/main" val="544124376"/>
                    </a:ext>
                  </a:extLst>
                </a:gridCol>
                <a:gridCol w="1737157">
                  <a:extLst>
                    <a:ext uri="{9D8B030D-6E8A-4147-A177-3AD203B41FA5}">
                      <a16:colId xmlns:a16="http://schemas.microsoft.com/office/drawing/2014/main" val="3850167321"/>
                    </a:ext>
                  </a:extLst>
                </a:gridCol>
              </a:tblGrid>
              <a:tr h="290772">
                <a:tc>
                  <a:txBody>
                    <a:bodyPr/>
                    <a:lstStyle/>
                    <a:p>
                      <a:endParaRPr 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4912" marR="44912" marT="22456" marB="22456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Company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Month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 Volume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75466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1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SBUX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January 2008</a:t>
                      </a:r>
                      <a:endParaRPr lang="en-US" sz="1000" b="1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7.825550e+08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68058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2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DPZ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August 2011</a:t>
                      </a:r>
                      <a:endParaRPr lang="en-US" sz="1000" b="1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2.663795e+07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050700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3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</a:rPr>
                        <a:t>MCD</a:t>
                      </a:r>
                    </a:p>
                  </a:txBody>
                  <a:tcPr marL="37426" marR="37426" marT="18714" marB="1871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October 2008</a:t>
                      </a:r>
                      <a:endParaRPr lang="en-US" sz="1000" b="1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2.830796e+08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275707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4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LKNCY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  <a:latin typeface="+mj-lt"/>
                        </a:rPr>
                        <a:t>January 2020</a:t>
                      </a:r>
                    </a:p>
                  </a:txBody>
                  <a:tcPr marL="37426" marR="37426" marT="18714" marB="18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1.986570e+08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174275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5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QSR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March 2020</a:t>
                      </a:r>
                      <a:endParaRPr lang="en-US" sz="1000" b="1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7.879850e+07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175245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6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</a:rPr>
                        <a:t>WEN</a:t>
                      </a:r>
                    </a:p>
                  </a:txBody>
                  <a:tcPr marL="37426" marR="37426" marT="18714" marB="18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June 2009</a:t>
                      </a:r>
                      <a:endParaRPr lang="en-US" sz="1000" b="1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1.738654e+08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4307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7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PZZA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August 2018</a:t>
                      </a:r>
                      <a:endParaRPr lang="en-US" sz="1000" b="1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3.889715e+07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97125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8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YUM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October 2009</a:t>
                      </a:r>
                      <a:endParaRPr lang="en-US" sz="1000" b="1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1.752880e+08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9692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9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</a:rPr>
                        <a:t>BRK-A</a:t>
                      </a:r>
                    </a:p>
                  </a:txBody>
                  <a:tcPr marL="37426" marR="37426" marT="18714" marB="1871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October 2008</a:t>
                      </a:r>
                      <a:endParaRPr lang="en-US" sz="1000" b="1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2.857517e+06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1109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</a:rPr>
                        <a:t>10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</a:rPr>
                        <a:t>DNUT</a:t>
                      </a:r>
                    </a:p>
                  </a:txBody>
                  <a:tcPr marL="37426" marR="37426" marT="18714" marB="18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April 2024</a:t>
                      </a:r>
                      <a:endParaRPr lang="en-US" sz="1000" b="1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</a:rPr>
                        <a:t>5.624980e+07</a:t>
                      </a:r>
                      <a:endParaRPr lang="en-US" sz="1000" b="0" dirty="0">
                        <a:latin typeface="+mj-lt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721426"/>
                  </a:ext>
                </a:extLst>
              </a:tr>
            </a:tbl>
          </a:graphicData>
        </a:graphic>
      </p:graphicFrame>
      <p:pic>
        <p:nvPicPr>
          <p:cNvPr id="17" name="Graphic 16" descr="Upward trend outline">
            <a:extLst>
              <a:ext uri="{FF2B5EF4-FFF2-40B4-BE49-F238E27FC236}">
                <a16:creationId xmlns:a16="http://schemas.microsoft.com/office/drawing/2014/main" id="{BA17D308-4997-51A4-1DCF-00962BCF2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4959" y="1462684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ADF012-396F-E383-DEEE-50059F25CC7C}"/>
              </a:ext>
            </a:extLst>
          </p:cNvPr>
          <p:cNvSpPr txBox="1"/>
          <p:nvPr/>
        </p:nvSpPr>
        <p:spPr>
          <a:xfrm>
            <a:off x="483469" y="2487670"/>
            <a:ext cx="2417380" cy="172572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Dot"/>
          </a:ln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+mj-lt"/>
              </a:rPr>
              <a:t>Steps: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+mj-lt"/>
              </a:rPr>
              <a:t>Calculate Monthly volume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effectLst/>
                <a:latin typeface="+mj-lt"/>
              </a:rPr>
              <a:t>Retrieve Month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	</a:t>
            </a:r>
            <a:r>
              <a:rPr lang="en-US" sz="1200" b="0" dirty="0" err="1">
                <a:solidFill>
                  <a:schemeClr val="tx2"/>
                </a:solidFill>
                <a:effectLst/>
                <a:latin typeface="+mj-lt"/>
              </a:rPr>
              <a:t>monthly_volume.idxmax</a:t>
            </a:r>
            <a:r>
              <a:rPr lang="en-US" sz="1200" b="0" dirty="0">
                <a:solidFill>
                  <a:schemeClr val="tx2"/>
                </a:solidFill>
                <a:effectLst/>
                <a:latin typeface="+mj-lt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Retrieve Volume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/>
                </a:solidFill>
                <a:effectLst/>
                <a:latin typeface="+mj-lt"/>
              </a:rPr>
              <a:t>	</a:t>
            </a:r>
            <a:r>
              <a:rPr lang="en-US" sz="1200" b="0" dirty="0" err="1">
                <a:solidFill>
                  <a:schemeClr val="tx2"/>
                </a:solidFill>
                <a:effectLst/>
                <a:latin typeface="+mj-lt"/>
              </a:rPr>
              <a:t>monthly_volume.max</a:t>
            </a:r>
            <a:r>
              <a:rPr lang="en-US" sz="1200" b="0" dirty="0">
                <a:solidFill>
                  <a:schemeClr val="tx2"/>
                </a:solidFill>
                <a:effectLst/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7010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F3471-7A27-3C7E-DA90-E0D3C7EBE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611BBCD7-C1E6-BCB8-BFE5-6CE183BD17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484204"/>
            <a:ext cx="7490616" cy="418561"/>
          </a:xfrm>
        </p:spPr>
        <p:txBody>
          <a:bodyPr/>
          <a:lstStyle/>
          <a:p>
            <a:r>
              <a:rPr lang="en-US" sz="2400" dirty="0"/>
              <a:t>Structure of merged Dataset (Ex. 9)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BCFC647D-4BCB-BB8E-D83C-E625E30904F5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52C39-AD76-D1D9-41F4-55A9BBDCC2D8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16</a:t>
            </a:r>
            <a:endParaRPr lang="en-US" sz="7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7414E30-DB85-87FE-5868-3F88AD8CE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1560794"/>
              </p:ext>
            </p:extLst>
          </p:nvPr>
        </p:nvGraphicFramePr>
        <p:xfrm>
          <a:off x="579541" y="1434138"/>
          <a:ext cx="4160099" cy="29760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6339">
                  <a:extLst>
                    <a:ext uri="{9D8B030D-6E8A-4147-A177-3AD203B41FA5}">
                      <a16:colId xmlns:a16="http://schemas.microsoft.com/office/drawing/2014/main" val="2112497155"/>
                    </a:ext>
                  </a:extLst>
                </a:gridCol>
                <a:gridCol w="1155901">
                  <a:extLst>
                    <a:ext uri="{9D8B030D-6E8A-4147-A177-3AD203B41FA5}">
                      <a16:colId xmlns:a16="http://schemas.microsoft.com/office/drawing/2014/main" val="1406220146"/>
                    </a:ext>
                  </a:extLst>
                </a:gridCol>
                <a:gridCol w="1201678">
                  <a:extLst>
                    <a:ext uri="{9D8B030D-6E8A-4147-A177-3AD203B41FA5}">
                      <a16:colId xmlns:a16="http://schemas.microsoft.com/office/drawing/2014/main" val="544124376"/>
                    </a:ext>
                  </a:extLst>
                </a:gridCol>
                <a:gridCol w="1356181">
                  <a:extLst>
                    <a:ext uri="{9D8B030D-6E8A-4147-A177-3AD203B41FA5}">
                      <a16:colId xmlns:a16="http://schemas.microsoft.com/office/drawing/2014/main" val="3850167321"/>
                    </a:ext>
                  </a:extLst>
                </a:gridCol>
              </a:tblGrid>
              <a:tr h="270554">
                <a:tc>
                  <a:txBody>
                    <a:bodyPr/>
                    <a:lstStyle/>
                    <a:p>
                      <a:pPr algn="l"/>
                      <a:endParaRPr lang="en-US" sz="1000" b="0" dirty="0">
                        <a:solidFill>
                          <a:schemeClr val="bg1"/>
                        </a:solidFill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Column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Non-Null Count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kern="120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Dtype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75466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1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Date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  <a:endParaRPr lang="en-US" sz="1000" b="1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datetime64[ns]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68058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2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Open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float64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050700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3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High</a:t>
                      </a:r>
                    </a:p>
                  </a:txBody>
                  <a:tcPr marL="37426" marR="37426" marT="18714" marB="1871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float64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275707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4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Low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</a:p>
                  </a:txBody>
                  <a:tcPr marL="37426" marR="37426" marT="18714" marB="18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float64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174275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5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Close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float64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175245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Adj Close</a:t>
                      </a:r>
                    </a:p>
                  </a:txBody>
                  <a:tcPr marL="37426" marR="37426" marT="18714" marB="18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float64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4307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7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Volume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float64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97125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8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Year Month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Period[M]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9692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9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Year</a:t>
                      </a:r>
                    </a:p>
                  </a:txBody>
                  <a:tcPr marL="37426" marR="37426" marT="18714" marB="1871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int32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1109"/>
                  </a:ext>
                </a:extLst>
              </a:tr>
              <a:tr h="27055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10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Company</a:t>
                      </a:r>
                    </a:p>
                  </a:txBody>
                  <a:tcPr marL="37426" marR="37426" marT="18714" marB="1871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69545 non-null</a:t>
                      </a: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effectLst/>
                          <a:latin typeface="+mj-lt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object</a:t>
                      </a:r>
                      <a:endParaRPr lang="en-US" sz="1000" b="0" dirty="0">
                        <a:latin typeface="+mj-lt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marL="44912" marR="44912" marT="22456" marB="2245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7214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BFF3509-FC97-98C8-412D-34D8F0B20029}"/>
              </a:ext>
            </a:extLst>
          </p:cNvPr>
          <p:cNvSpPr txBox="1"/>
          <p:nvPr/>
        </p:nvSpPr>
        <p:spPr>
          <a:xfrm>
            <a:off x="5134750" y="2094800"/>
            <a:ext cx="3185160" cy="219213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Dot"/>
          </a:ln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+mj-lt"/>
              </a:rPr>
              <a:t>Insights: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Merged all datasets into one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One for each year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First Dataset: </a:t>
            </a:r>
            <a:r>
              <a:rPr lang="en-US" sz="1000" b="1" dirty="0">
                <a:latin typeface="+mj-lt"/>
              </a:rPr>
              <a:t>1966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Last Dataset: </a:t>
            </a:r>
            <a:r>
              <a:rPr lang="en-US" sz="1000" b="1" dirty="0">
                <a:latin typeface="+mj-lt"/>
              </a:rPr>
              <a:t>2024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effectLst/>
                <a:latin typeface="+mj-lt"/>
              </a:rPr>
              <a:t>Dataset contains 0 missing value:  			</a:t>
            </a:r>
            <a:r>
              <a:rPr lang="en-US" sz="1000" b="0" dirty="0" err="1">
                <a:solidFill>
                  <a:schemeClr val="tx2"/>
                </a:solidFill>
                <a:effectLst/>
                <a:latin typeface="+mj-lt"/>
              </a:rPr>
              <a:t>missing_summary</a:t>
            </a:r>
            <a:r>
              <a:rPr lang="en-US" sz="1000" b="0" dirty="0">
                <a:solidFill>
                  <a:schemeClr val="tx2"/>
                </a:solidFill>
                <a:effectLst/>
                <a:latin typeface="+mj-lt"/>
              </a:rPr>
              <a:t> = </a:t>
            </a:r>
            <a:r>
              <a:rPr lang="en-US" sz="1000" b="0" dirty="0" err="1">
                <a:solidFill>
                  <a:schemeClr val="tx2"/>
                </a:solidFill>
                <a:effectLst/>
                <a:latin typeface="+mj-lt"/>
              </a:rPr>
              <a:t>group.isnull</a:t>
            </a:r>
            <a:r>
              <a:rPr lang="en-US" sz="1000" b="0" dirty="0">
                <a:solidFill>
                  <a:schemeClr val="tx2"/>
                </a:solidFill>
                <a:effectLst/>
                <a:latin typeface="+mj-lt"/>
              </a:rPr>
              <a:t>().sum()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latin typeface="+mj-lt"/>
              </a:rPr>
              <a:t>69545</a:t>
            </a:r>
            <a:r>
              <a:rPr lang="en-US" sz="1000" dirty="0">
                <a:latin typeface="+mj-lt"/>
              </a:rPr>
              <a:t> is the number of price data across 58 years from 10 companies</a:t>
            </a:r>
            <a:endParaRPr lang="en-US" sz="1000" dirty="0">
              <a:effectLst/>
              <a:latin typeface="+mj-lt"/>
            </a:endParaRPr>
          </a:p>
        </p:txBody>
      </p:sp>
      <p:pic>
        <p:nvPicPr>
          <p:cNvPr id="4" name="Graphic 3" descr="Link outline">
            <a:extLst>
              <a:ext uri="{FF2B5EF4-FFF2-40B4-BE49-F238E27FC236}">
                <a16:creationId xmlns:a16="http://schemas.microsoft.com/office/drawing/2014/main" id="{ECC4B3B9-5BE7-5D95-D0BD-4C4DC68CD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321" y="1398782"/>
            <a:ext cx="696018" cy="6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11C4-5030-05AD-51DE-940592D10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3189BBDC-9DB7-38A9-E0B1-4ACEAF212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69" y="484204"/>
            <a:ext cx="7880947" cy="418561"/>
          </a:xfrm>
        </p:spPr>
        <p:txBody>
          <a:bodyPr/>
          <a:lstStyle/>
          <a:p>
            <a:r>
              <a:rPr lang="en-US" sz="2400" dirty="0"/>
              <a:t>Daily</a:t>
            </a:r>
            <a:r>
              <a:rPr lang="en-US" sz="2400" noProof="0" dirty="0"/>
              <a:t> average spread between high and low prices (Ex. 10)</a:t>
            </a:r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0DFAD4C5-F267-FA59-BF88-D3040F1D79B5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97752-7DC4-9634-992C-EDB9D09B8169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17</a:t>
            </a:r>
            <a:endParaRPr lang="en-US" sz="7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ตัวแทนข้อความ 12">
            <a:extLst>
              <a:ext uri="{FF2B5EF4-FFF2-40B4-BE49-F238E27FC236}">
                <a16:creationId xmlns:a16="http://schemas.microsoft.com/office/drawing/2014/main" id="{3EBEF2D1-5099-BAC0-D82C-A47BF5DDA426}"/>
              </a:ext>
            </a:extLst>
          </p:cNvPr>
          <p:cNvSpPr txBox="1">
            <a:spLocks/>
          </p:cNvSpPr>
          <p:nvPr/>
        </p:nvSpPr>
        <p:spPr>
          <a:xfrm>
            <a:off x="1199887" y="1341110"/>
            <a:ext cx="3083079" cy="310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400" b="1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+mn-lt"/>
                <a:cs typeface="+mn-cs"/>
              </a:rPr>
              <a:t>Advantages of Log Bar Charts</a:t>
            </a:r>
          </a:p>
        </p:txBody>
      </p: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938A44E5-79BE-8486-DD32-7275C0B8F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69" y="1297003"/>
            <a:ext cx="418561" cy="4185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0CB344A-B2B0-058F-3514-4E81AFA8C4E4}"/>
              </a:ext>
            </a:extLst>
          </p:cNvPr>
          <p:cNvGrpSpPr/>
          <p:nvPr/>
        </p:nvGrpSpPr>
        <p:grpSpPr>
          <a:xfrm>
            <a:off x="721769" y="1968211"/>
            <a:ext cx="3067210" cy="712892"/>
            <a:chOff x="721769" y="1950422"/>
            <a:chExt cx="3067210" cy="712892"/>
          </a:xfrm>
        </p:grpSpPr>
        <p:sp>
          <p:nvSpPr>
            <p:cNvPr id="33" name="ตัวแทนข้อความ 12">
              <a:extLst>
                <a:ext uri="{FF2B5EF4-FFF2-40B4-BE49-F238E27FC236}">
                  <a16:creationId xmlns:a16="http://schemas.microsoft.com/office/drawing/2014/main" id="{6EF33926-C1CC-B96D-0D85-090207E72B0E}"/>
                </a:ext>
              </a:extLst>
            </p:cNvPr>
            <p:cNvSpPr txBox="1">
              <a:spLocks/>
            </p:cNvSpPr>
            <p:nvPr/>
          </p:nvSpPr>
          <p:spPr>
            <a:xfrm>
              <a:off x="721769" y="1950422"/>
              <a:ext cx="766372" cy="4185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rgbClr val="000000"/>
                  </a:solidFill>
                  <a:latin typeface="+mn-lt"/>
                  <a:cs typeface="+mn-cs"/>
                </a:rPr>
                <a:t>1.</a:t>
              </a:r>
            </a:p>
          </p:txBody>
        </p:sp>
        <p:sp>
          <p:nvSpPr>
            <p:cNvPr id="34" name="ตัวแทนข้อความ 12">
              <a:extLst>
                <a:ext uri="{FF2B5EF4-FFF2-40B4-BE49-F238E27FC236}">
                  <a16:creationId xmlns:a16="http://schemas.microsoft.com/office/drawing/2014/main" id="{17C9426E-18EB-48B0-5047-87DFFD44A601}"/>
                </a:ext>
              </a:extLst>
            </p:cNvPr>
            <p:cNvSpPr txBox="1">
              <a:spLocks/>
            </p:cNvSpPr>
            <p:nvPr/>
          </p:nvSpPr>
          <p:spPr>
            <a:xfrm>
              <a:off x="1199887" y="1963163"/>
              <a:ext cx="2589092" cy="4185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000000"/>
                  </a:solidFill>
                  <a:latin typeface="+mn-lt"/>
                  <a:cs typeface="+mn-cs"/>
                </a:rPr>
                <a:t>Manages Large Scalability</a:t>
              </a:r>
            </a:p>
          </p:txBody>
        </p:sp>
        <p:sp>
          <p:nvSpPr>
            <p:cNvPr id="35" name="ตัวแทนข้อความ 12">
              <a:extLst>
                <a:ext uri="{FF2B5EF4-FFF2-40B4-BE49-F238E27FC236}">
                  <a16:creationId xmlns:a16="http://schemas.microsoft.com/office/drawing/2014/main" id="{9480A8B4-14A5-4E00-978B-0BA156F0ED7D}"/>
                </a:ext>
              </a:extLst>
            </p:cNvPr>
            <p:cNvSpPr txBox="1">
              <a:spLocks/>
            </p:cNvSpPr>
            <p:nvPr/>
          </p:nvSpPr>
          <p:spPr>
            <a:xfrm>
              <a:off x="1199887" y="2244753"/>
              <a:ext cx="2589092" cy="4185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b="0" dirty="0">
                  <a:solidFill>
                    <a:srgbClr val="000000"/>
                  </a:solidFill>
                  <a:cs typeface="+mn-cs"/>
                </a:rPr>
                <a:t>Compresses large values (e.g. BRK-A) while expanding smaller ones, ensuring visibility of smaller spreads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977888-A3FA-5F1C-6E60-B72E5DCC42C8}"/>
              </a:ext>
            </a:extLst>
          </p:cNvPr>
          <p:cNvGrpSpPr/>
          <p:nvPr/>
        </p:nvGrpSpPr>
        <p:grpSpPr>
          <a:xfrm>
            <a:off x="721769" y="3011129"/>
            <a:ext cx="2768490" cy="674935"/>
            <a:chOff x="692801" y="3084441"/>
            <a:chExt cx="2768490" cy="674935"/>
          </a:xfrm>
        </p:grpSpPr>
        <p:sp>
          <p:nvSpPr>
            <p:cNvPr id="31" name="ตัวแทนข้อความ 12">
              <a:extLst>
                <a:ext uri="{FF2B5EF4-FFF2-40B4-BE49-F238E27FC236}">
                  <a16:creationId xmlns:a16="http://schemas.microsoft.com/office/drawing/2014/main" id="{800AD5B9-0D52-500E-20AE-191E57144208}"/>
                </a:ext>
              </a:extLst>
            </p:cNvPr>
            <p:cNvSpPr txBox="1">
              <a:spLocks/>
            </p:cNvSpPr>
            <p:nvPr/>
          </p:nvSpPr>
          <p:spPr>
            <a:xfrm>
              <a:off x="692801" y="3084441"/>
              <a:ext cx="766372" cy="4185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rgbClr val="000000"/>
                  </a:solidFill>
                  <a:latin typeface="+mn-lt"/>
                  <a:cs typeface="+mn-cs"/>
                </a:rPr>
                <a:t>2.</a:t>
              </a:r>
            </a:p>
          </p:txBody>
        </p:sp>
        <p:sp>
          <p:nvSpPr>
            <p:cNvPr id="32" name="ตัวแทนข้อความ 12">
              <a:extLst>
                <a:ext uri="{FF2B5EF4-FFF2-40B4-BE49-F238E27FC236}">
                  <a16:creationId xmlns:a16="http://schemas.microsoft.com/office/drawing/2014/main" id="{E4356BD9-E8C9-AF0E-CF33-69CAC1B016BC}"/>
                </a:ext>
              </a:extLst>
            </p:cNvPr>
            <p:cNvSpPr txBox="1">
              <a:spLocks/>
            </p:cNvSpPr>
            <p:nvPr/>
          </p:nvSpPr>
          <p:spPr>
            <a:xfrm>
              <a:off x="1170919" y="3097182"/>
              <a:ext cx="2290372" cy="4185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000000"/>
                  </a:solidFill>
                  <a:latin typeface="+mn-lt"/>
                  <a:cs typeface="+mn-cs"/>
                </a:rPr>
                <a:t>Enhances Balance</a:t>
              </a:r>
            </a:p>
          </p:txBody>
        </p:sp>
        <p:sp>
          <p:nvSpPr>
            <p:cNvPr id="36" name="ตัวแทนข้อความ 12">
              <a:extLst>
                <a:ext uri="{FF2B5EF4-FFF2-40B4-BE49-F238E27FC236}">
                  <a16:creationId xmlns:a16="http://schemas.microsoft.com/office/drawing/2014/main" id="{6396457C-C98E-FCD6-9862-D1F1B9576327}"/>
                </a:ext>
              </a:extLst>
            </p:cNvPr>
            <p:cNvSpPr txBox="1">
              <a:spLocks/>
            </p:cNvSpPr>
            <p:nvPr/>
          </p:nvSpPr>
          <p:spPr>
            <a:xfrm>
              <a:off x="1170919" y="3340815"/>
              <a:ext cx="2192391" cy="4185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b="0" noProof="0" dirty="0">
                  <a:solidFill>
                    <a:srgbClr val="000000"/>
                  </a:solidFill>
                  <a:cs typeface="+mn-cs"/>
                </a:rPr>
                <a:t>Prevents smaller categories from appearing insignificant</a:t>
              </a:r>
            </a:p>
            <a:p>
              <a:endParaRPr lang="en-US" sz="1400" dirty="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7EA0E6-2709-AD55-4812-A38EB03DFFB9}"/>
              </a:ext>
            </a:extLst>
          </p:cNvPr>
          <p:cNvGrpSpPr/>
          <p:nvPr/>
        </p:nvGrpSpPr>
        <p:grpSpPr>
          <a:xfrm>
            <a:off x="721769" y="3963927"/>
            <a:ext cx="2768490" cy="733519"/>
            <a:chOff x="721769" y="1950422"/>
            <a:chExt cx="2768490" cy="733519"/>
          </a:xfrm>
        </p:grpSpPr>
        <p:sp>
          <p:nvSpPr>
            <p:cNvPr id="29" name="ตัวแทนข้อความ 12">
              <a:extLst>
                <a:ext uri="{FF2B5EF4-FFF2-40B4-BE49-F238E27FC236}">
                  <a16:creationId xmlns:a16="http://schemas.microsoft.com/office/drawing/2014/main" id="{C3D89F5C-43DB-55E4-76ED-5A0745FB80AB}"/>
                </a:ext>
              </a:extLst>
            </p:cNvPr>
            <p:cNvSpPr txBox="1">
              <a:spLocks/>
            </p:cNvSpPr>
            <p:nvPr/>
          </p:nvSpPr>
          <p:spPr>
            <a:xfrm>
              <a:off x="721769" y="1950422"/>
              <a:ext cx="766372" cy="4185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rgbClr val="000000"/>
                  </a:solidFill>
                  <a:latin typeface="+mn-lt"/>
                  <a:cs typeface="+mn-cs"/>
                </a:rPr>
                <a:t>3.</a:t>
              </a:r>
            </a:p>
          </p:txBody>
        </p:sp>
        <p:sp>
          <p:nvSpPr>
            <p:cNvPr id="30" name="ตัวแทนข้อความ 12">
              <a:extLst>
                <a:ext uri="{FF2B5EF4-FFF2-40B4-BE49-F238E27FC236}">
                  <a16:creationId xmlns:a16="http://schemas.microsoft.com/office/drawing/2014/main" id="{D9F230BC-2E21-88C8-CFF0-E5FA30D4DACB}"/>
                </a:ext>
              </a:extLst>
            </p:cNvPr>
            <p:cNvSpPr txBox="1">
              <a:spLocks/>
            </p:cNvSpPr>
            <p:nvPr/>
          </p:nvSpPr>
          <p:spPr>
            <a:xfrm>
              <a:off x="1199887" y="1963163"/>
              <a:ext cx="2290372" cy="4185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000000"/>
                  </a:solidFill>
                  <a:latin typeface="+mn-lt"/>
                  <a:cs typeface="+mn-cs"/>
                </a:rPr>
                <a:t>Emphasizes Proportions</a:t>
              </a:r>
            </a:p>
          </p:txBody>
        </p:sp>
        <p:sp>
          <p:nvSpPr>
            <p:cNvPr id="39" name="ตัวแทนข้อความ 12">
              <a:extLst>
                <a:ext uri="{FF2B5EF4-FFF2-40B4-BE49-F238E27FC236}">
                  <a16:creationId xmlns:a16="http://schemas.microsoft.com/office/drawing/2014/main" id="{FD0B8CD9-0B0A-19E3-B006-364CE6BA230E}"/>
                </a:ext>
              </a:extLst>
            </p:cNvPr>
            <p:cNvSpPr txBox="1">
              <a:spLocks/>
            </p:cNvSpPr>
            <p:nvPr/>
          </p:nvSpPr>
          <p:spPr>
            <a:xfrm>
              <a:off x="1199887" y="2265380"/>
              <a:ext cx="2290372" cy="41856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b="0" dirty="0"/>
                <a:t>Highlights relative differences, making patterns across diverse values clearer</a:t>
              </a:r>
              <a:endParaRPr lang="en-US" sz="1050" b="0" dirty="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FAD8E5-6A86-1931-4265-DFCCCBD0C9B2}"/>
              </a:ext>
            </a:extLst>
          </p:cNvPr>
          <p:cNvGrpSpPr/>
          <p:nvPr/>
        </p:nvGrpSpPr>
        <p:grpSpPr>
          <a:xfrm>
            <a:off x="4216351" y="1553546"/>
            <a:ext cx="4600354" cy="3108025"/>
            <a:chOff x="4216351" y="1387366"/>
            <a:chExt cx="4600354" cy="3108025"/>
          </a:xfrm>
          <a:solidFill>
            <a:schemeClr val="tx2">
              <a:lumMod val="20000"/>
              <a:lumOff val="80000"/>
            </a:schemeClr>
          </a:solidFill>
        </p:grpSpPr>
        <p:pic>
          <p:nvPicPr>
            <p:cNvPr id="3" name="Picture 2" descr="A graph of blue squares&#10;&#10;Description automatically generated">
              <a:extLst>
                <a:ext uri="{FF2B5EF4-FFF2-40B4-BE49-F238E27FC236}">
                  <a16:creationId xmlns:a16="http://schemas.microsoft.com/office/drawing/2014/main" id="{676AEF6C-C7BE-C0A4-74C7-03B5253D1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6351" y="1387366"/>
              <a:ext cx="4600354" cy="3108025"/>
            </a:xfrm>
            <a:prstGeom prst="rect">
              <a:avLst/>
            </a:prstGeom>
            <a:grpFill/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F6917A-DEB9-094E-E358-439CC41EB752}"/>
                </a:ext>
              </a:extLst>
            </p:cNvPr>
            <p:cNvSpPr txBox="1"/>
            <p:nvPr/>
          </p:nvSpPr>
          <p:spPr>
            <a:xfrm>
              <a:off x="4618772" y="1413879"/>
              <a:ext cx="480159" cy="221337"/>
            </a:xfrm>
            <a:prstGeom prst="round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1,484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B2E48D-2F49-7935-C208-DB048063508F}"/>
                </a:ext>
              </a:extLst>
            </p:cNvPr>
            <p:cNvSpPr txBox="1"/>
            <p:nvPr/>
          </p:nvSpPr>
          <p:spPr>
            <a:xfrm>
              <a:off x="5106640" y="3143454"/>
              <a:ext cx="280440" cy="221337"/>
            </a:xfrm>
            <a:prstGeom prst="roundRect">
              <a:avLst/>
            </a:prstGeom>
            <a:grp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700" dirty="0"/>
                <a:t>2.83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D51EA7-B655-63AF-8C2C-49D1E05225F0}"/>
                </a:ext>
              </a:extLst>
            </p:cNvPr>
            <p:cNvSpPr txBox="1"/>
            <p:nvPr/>
          </p:nvSpPr>
          <p:spPr>
            <a:xfrm>
              <a:off x="5512831" y="3377853"/>
              <a:ext cx="280440" cy="221337"/>
            </a:xfrm>
            <a:prstGeom prst="roundRect">
              <a:avLst/>
            </a:prstGeom>
            <a:grp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700" dirty="0"/>
                <a:t>1.21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3E96E4-9879-17FC-9BFF-D5AB6D8A2188}"/>
                </a:ext>
              </a:extLst>
            </p:cNvPr>
            <p:cNvSpPr txBox="1"/>
            <p:nvPr/>
          </p:nvSpPr>
          <p:spPr>
            <a:xfrm>
              <a:off x="5909723" y="3397247"/>
              <a:ext cx="280440" cy="221337"/>
            </a:xfrm>
            <a:prstGeom prst="roundRect">
              <a:avLst/>
            </a:prstGeom>
            <a:grp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700" dirty="0"/>
                <a:t>1.13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B311BF-32E5-3312-72AF-4475FABE5C31}"/>
                </a:ext>
              </a:extLst>
            </p:cNvPr>
            <p:cNvSpPr txBox="1"/>
            <p:nvPr/>
          </p:nvSpPr>
          <p:spPr>
            <a:xfrm>
              <a:off x="6306424" y="3420318"/>
              <a:ext cx="280440" cy="221337"/>
            </a:xfrm>
            <a:prstGeom prst="roundRect">
              <a:avLst/>
            </a:prstGeom>
            <a:grp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700" dirty="0"/>
                <a:t>1.01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3E658B-DBF3-D800-F91D-3C31423F1D47}"/>
                </a:ext>
              </a:extLst>
            </p:cNvPr>
            <p:cNvSpPr txBox="1"/>
            <p:nvPr/>
          </p:nvSpPr>
          <p:spPr>
            <a:xfrm>
              <a:off x="6707710" y="3430478"/>
              <a:ext cx="280440" cy="221337"/>
            </a:xfrm>
            <a:prstGeom prst="roundRect">
              <a:avLst/>
            </a:prstGeom>
            <a:grp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700" dirty="0"/>
                <a:t>0.99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5AB488-B763-3B45-A88A-43B77E82BFDA}"/>
                </a:ext>
              </a:extLst>
            </p:cNvPr>
            <p:cNvSpPr txBox="1"/>
            <p:nvPr/>
          </p:nvSpPr>
          <p:spPr>
            <a:xfrm>
              <a:off x="7099618" y="3445647"/>
              <a:ext cx="280440" cy="221337"/>
            </a:xfrm>
            <a:prstGeom prst="roundRect">
              <a:avLst/>
            </a:prstGeom>
            <a:grp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700" dirty="0"/>
                <a:t>0.95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ED5541-4563-2051-D0D6-023DCA702342}"/>
                </a:ext>
              </a:extLst>
            </p:cNvPr>
            <p:cNvSpPr txBox="1"/>
            <p:nvPr/>
          </p:nvSpPr>
          <p:spPr>
            <a:xfrm>
              <a:off x="7504323" y="3556290"/>
              <a:ext cx="280440" cy="221337"/>
            </a:xfrm>
            <a:prstGeom prst="roundRect">
              <a:avLst/>
            </a:prstGeom>
            <a:grp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700" dirty="0"/>
                <a:t>0.64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240755-279D-2708-9177-47191C990E53}"/>
                </a:ext>
              </a:extLst>
            </p:cNvPr>
            <p:cNvSpPr txBox="1"/>
            <p:nvPr/>
          </p:nvSpPr>
          <p:spPr>
            <a:xfrm>
              <a:off x="7898035" y="3616688"/>
              <a:ext cx="280440" cy="221337"/>
            </a:xfrm>
            <a:prstGeom prst="roundRect">
              <a:avLst/>
            </a:prstGeom>
            <a:grp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700" dirty="0"/>
                <a:t>0.52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679C2F1-8713-2259-2855-D9382AC5B87B}"/>
                </a:ext>
              </a:extLst>
            </p:cNvPr>
            <p:cNvSpPr txBox="1"/>
            <p:nvPr/>
          </p:nvSpPr>
          <p:spPr>
            <a:xfrm>
              <a:off x="8292997" y="3734040"/>
              <a:ext cx="280440" cy="221337"/>
            </a:xfrm>
            <a:prstGeom prst="roundRect">
              <a:avLst/>
            </a:prstGeom>
            <a:grp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US" sz="700" dirty="0"/>
                <a:t>0.34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091AC-BC6B-FBAA-45FC-9F8CFC0AA5B5}"/>
              </a:ext>
            </a:extLst>
          </p:cNvPr>
          <p:cNvSpPr txBox="1"/>
          <p:nvPr/>
        </p:nvSpPr>
        <p:spPr>
          <a:xfrm>
            <a:off x="7548422" y="1899326"/>
            <a:ext cx="304025" cy="1557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36000" rIns="36000" rtlCol="0">
            <a:spAutoFit/>
          </a:bodyPr>
          <a:lstStyle/>
          <a:p>
            <a:pPr algn="ctr"/>
            <a:endParaRPr lang="en-US" sz="900" b="1" dirty="0"/>
          </a:p>
        </p:txBody>
      </p:sp>
      <p:sp>
        <p:nvSpPr>
          <p:cNvPr id="53" name="ตัวแทนข้อความ 12">
            <a:extLst>
              <a:ext uri="{FF2B5EF4-FFF2-40B4-BE49-F238E27FC236}">
                <a16:creationId xmlns:a16="http://schemas.microsoft.com/office/drawing/2014/main" id="{6FC0856E-473D-EF2E-FE59-834C6D8B03EC}"/>
              </a:ext>
            </a:extLst>
          </p:cNvPr>
          <p:cNvSpPr txBox="1">
            <a:spLocks/>
          </p:cNvSpPr>
          <p:nvPr/>
        </p:nvSpPr>
        <p:spPr>
          <a:xfrm>
            <a:off x="7839585" y="1868183"/>
            <a:ext cx="881630" cy="200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400" b="1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0" dirty="0"/>
              <a:t>Actual Value</a:t>
            </a:r>
            <a:endParaRPr lang="en-US" sz="1050" b="0" dirty="0">
              <a:solidFill>
                <a:srgbClr val="00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92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35EB4-E313-9979-689E-EB49F6BE9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4BDB37A2-DA78-E960-E52E-ED3F79628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719" y="467748"/>
            <a:ext cx="7490616" cy="418561"/>
          </a:xfrm>
        </p:spPr>
        <p:txBody>
          <a:bodyPr/>
          <a:lstStyle/>
          <a:p>
            <a:r>
              <a:rPr lang="en-US" sz="2400" noProof="0" dirty="0">
                <a:solidFill>
                  <a:schemeClr val="tx2">
                    <a:lumMod val="50000"/>
                  </a:schemeClr>
                </a:solidFill>
              </a:rPr>
              <a:t>Final Remarks</a:t>
            </a:r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84B0B408-FCAA-DAC5-6339-6F4798888991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014A0A-8550-7B77-BB76-DA7072BE2982}"/>
              </a:ext>
            </a:extLst>
          </p:cNvPr>
          <p:cNvSpPr/>
          <p:nvPr/>
        </p:nvSpPr>
        <p:spPr>
          <a:xfrm>
            <a:off x="0" y="4174916"/>
            <a:ext cx="9144000" cy="968584"/>
          </a:xfrm>
          <a:prstGeom prst="rect">
            <a:avLst/>
          </a:prstGeom>
          <a:solidFill>
            <a:schemeClr val="tx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5D22E-BFF0-E167-03F8-E404B4354D9C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bg2"/>
                </a:solidFill>
              </a:rPr>
              <a:t>| 18</a:t>
            </a:r>
          </a:p>
        </p:txBody>
      </p:sp>
      <p:sp>
        <p:nvSpPr>
          <p:cNvPr id="22" name="Text Placeholder 38">
            <a:extLst>
              <a:ext uri="{FF2B5EF4-FFF2-40B4-BE49-F238E27FC236}">
                <a16:creationId xmlns:a16="http://schemas.microsoft.com/office/drawing/2014/main" id="{145B1A9F-D332-453C-EB9A-00332589DCFE}"/>
              </a:ext>
            </a:extLst>
          </p:cNvPr>
          <p:cNvSpPr txBox="1">
            <a:spLocks/>
          </p:cNvSpPr>
          <p:nvPr/>
        </p:nvSpPr>
        <p:spPr>
          <a:xfrm>
            <a:off x="1303594" y="1366512"/>
            <a:ext cx="6505649" cy="51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685800" rtl="0" eaLnBrk="1" latinLnBrk="0" hangingPunct="1">
              <a:lnSpc>
                <a:spcPct val="105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 baseline="0">
                <a:solidFill>
                  <a:sysClr val="windowText" lastClr="000000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Data Handling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/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+mn-lt"/>
              </a:rPr>
              <a:t>Cleaning, filtering, and transforming data ensure accuracy and relevance of the analysis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49E81-D1EE-3657-D021-5385280526A5}"/>
              </a:ext>
            </a:extLst>
          </p:cNvPr>
          <p:cNvGrpSpPr/>
          <p:nvPr/>
        </p:nvGrpSpPr>
        <p:grpSpPr>
          <a:xfrm>
            <a:off x="875649" y="1367459"/>
            <a:ext cx="302436" cy="302400"/>
            <a:chOff x="875649" y="1367459"/>
            <a:chExt cx="302436" cy="302400"/>
          </a:xfrm>
        </p:grpSpPr>
        <p:sp>
          <p:nvSpPr>
            <p:cNvPr id="24" name="Oval 54">
              <a:extLst>
                <a:ext uri="{FF2B5EF4-FFF2-40B4-BE49-F238E27FC236}">
                  <a16:creationId xmlns:a16="http://schemas.microsoft.com/office/drawing/2014/main" id="{6682F632-BC90-3735-1F16-2A2CC72F94D9}"/>
                </a:ext>
              </a:extLst>
            </p:cNvPr>
            <p:cNvSpPr/>
            <p:nvPr/>
          </p:nvSpPr>
          <p:spPr>
            <a:xfrm>
              <a:off x="875649" y="1367459"/>
              <a:ext cx="302436" cy="3024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25" name="Graphic 56" descr="Caret Right outline">
              <a:extLst>
                <a:ext uri="{FF2B5EF4-FFF2-40B4-BE49-F238E27FC236}">
                  <a16:creationId xmlns:a16="http://schemas.microsoft.com/office/drawing/2014/main" id="{C3908BD2-A771-0C95-2C72-8E88881D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3511" y="1391558"/>
              <a:ext cx="261163" cy="261132"/>
            </a:xfrm>
            <a:prstGeom prst="rect">
              <a:avLst/>
            </a:prstGeom>
          </p:spPr>
        </p:pic>
      </p:grpSp>
      <p:sp>
        <p:nvSpPr>
          <p:cNvPr id="32" name="Text Placeholder 38">
            <a:extLst>
              <a:ext uri="{FF2B5EF4-FFF2-40B4-BE49-F238E27FC236}">
                <a16:creationId xmlns:a16="http://schemas.microsoft.com/office/drawing/2014/main" id="{3ACA4599-9241-8F2C-A63D-3E14219C55AC}"/>
              </a:ext>
            </a:extLst>
          </p:cNvPr>
          <p:cNvSpPr txBox="1">
            <a:spLocks/>
          </p:cNvSpPr>
          <p:nvPr/>
        </p:nvSpPr>
        <p:spPr>
          <a:xfrm>
            <a:off x="1319175" y="2325652"/>
            <a:ext cx="6505649" cy="51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685800" rtl="0" eaLnBrk="1" latinLnBrk="0" hangingPunct="1">
              <a:lnSpc>
                <a:spcPct val="105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 baseline="0">
                <a:solidFill>
                  <a:sysClr val="windowText" lastClr="000000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Technical Methods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</a:p>
          <a:p>
            <a:pPr algn="l"/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+mn-lt"/>
              </a:rPr>
              <a:t>Using grouping and log scales help to focus on important details in the data</a:t>
            </a:r>
            <a:endParaRPr lang="en-US" sz="1300" b="0" noProof="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C5F6F5-DAD1-1116-A609-FDD8490708E8}"/>
              </a:ext>
            </a:extLst>
          </p:cNvPr>
          <p:cNvGrpSpPr/>
          <p:nvPr/>
        </p:nvGrpSpPr>
        <p:grpSpPr>
          <a:xfrm>
            <a:off x="872238" y="2321439"/>
            <a:ext cx="302436" cy="302400"/>
            <a:chOff x="872238" y="2321439"/>
            <a:chExt cx="302436" cy="302400"/>
          </a:xfrm>
        </p:grpSpPr>
        <p:sp>
          <p:nvSpPr>
            <p:cNvPr id="34" name="Oval 54">
              <a:extLst>
                <a:ext uri="{FF2B5EF4-FFF2-40B4-BE49-F238E27FC236}">
                  <a16:creationId xmlns:a16="http://schemas.microsoft.com/office/drawing/2014/main" id="{BE10899F-2F5B-63F3-B85A-C7E9EAC86F64}"/>
                </a:ext>
              </a:extLst>
            </p:cNvPr>
            <p:cNvSpPr/>
            <p:nvPr/>
          </p:nvSpPr>
          <p:spPr>
            <a:xfrm>
              <a:off x="872238" y="2321439"/>
              <a:ext cx="302436" cy="3024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36" name="Graphic 56" descr="Caret Right outline">
              <a:extLst>
                <a:ext uri="{FF2B5EF4-FFF2-40B4-BE49-F238E27FC236}">
                  <a16:creationId xmlns:a16="http://schemas.microsoft.com/office/drawing/2014/main" id="{A3AD981C-85EF-CB6A-345B-4A115366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0100" y="2345538"/>
              <a:ext cx="261163" cy="261132"/>
            </a:xfrm>
            <a:prstGeom prst="rect">
              <a:avLst/>
            </a:prstGeom>
          </p:spPr>
        </p:pic>
      </p:grpSp>
      <p:sp>
        <p:nvSpPr>
          <p:cNvPr id="7178" name="Text Placeholder 38">
            <a:extLst>
              <a:ext uri="{FF2B5EF4-FFF2-40B4-BE49-F238E27FC236}">
                <a16:creationId xmlns:a16="http://schemas.microsoft.com/office/drawing/2014/main" id="{87C0B3A4-6092-1FC1-E463-AC30AECB0537}"/>
              </a:ext>
            </a:extLst>
          </p:cNvPr>
          <p:cNvSpPr txBox="1">
            <a:spLocks/>
          </p:cNvSpPr>
          <p:nvPr/>
        </p:nvSpPr>
        <p:spPr>
          <a:xfrm>
            <a:off x="1319175" y="3283526"/>
            <a:ext cx="6505649" cy="515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685800" rtl="0" eaLnBrk="1" latinLnBrk="0" hangingPunct="1">
              <a:lnSpc>
                <a:spcPct val="105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 baseline="0">
                <a:solidFill>
                  <a:sysClr val="windowText" lastClr="000000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Effective Visualizations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</a:p>
          <a:p>
            <a:pPr algn="l"/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+mn-lt"/>
              </a:rPr>
              <a:t>Charts like line graphs and box plots make complex data, easy to interpret.</a:t>
            </a:r>
            <a:endParaRPr lang="en-US" sz="1300" b="0" noProof="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1CBDCB-FF64-D80E-7E8A-9CC65D17B170}"/>
              </a:ext>
            </a:extLst>
          </p:cNvPr>
          <p:cNvGrpSpPr/>
          <p:nvPr/>
        </p:nvGrpSpPr>
        <p:grpSpPr>
          <a:xfrm>
            <a:off x="889463" y="3280578"/>
            <a:ext cx="302436" cy="302400"/>
            <a:chOff x="889463" y="3280578"/>
            <a:chExt cx="302436" cy="302400"/>
          </a:xfrm>
        </p:grpSpPr>
        <p:sp>
          <p:nvSpPr>
            <p:cNvPr id="14" name="Oval 54">
              <a:extLst>
                <a:ext uri="{FF2B5EF4-FFF2-40B4-BE49-F238E27FC236}">
                  <a16:creationId xmlns:a16="http://schemas.microsoft.com/office/drawing/2014/main" id="{1AC36AE2-E0EC-E3CE-CBAA-6C266C9CDD05}"/>
                </a:ext>
              </a:extLst>
            </p:cNvPr>
            <p:cNvSpPr/>
            <p:nvPr/>
          </p:nvSpPr>
          <p:spPr>
            <a:xfrm>
              <a:off x="889463" y="3280578"/>
              <a:ext cx="302436" cy="3024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15" name="Graphic 56" descr="Caret Right outline">
              <a:extLst>
                <a:ext uri="{FF2B5EF4-FFF2-40B4-BE49-F238E27FC236}">
                  <a16:creationId xmlns:a16="http://schemas.microsoft.com/office/drawing/2014/main" id="{C5A1A779-92CF-832C-71EB-8F2972AEE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7325" y="3304677"/>
              <a:ext cx="261163" cy="261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5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13E2-1808-0500-21B3-2FADC583C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A43C9444-DE3E-CFF9-E127-384CA6805CCB}"/>
              </a:ext>
            </a:extLst>
          </p:cNvPr>
          <p:cNvSpPr/>
          <p:nvPr/>
        </p:nvSpPr>
        <p:spPr>
          <a:xfrm>
            <a:off x="0" y="0"/>
            <a:ext cx="3528962" cy="5173122"/>
          </a:xfrm>
          <a:prstGeom prst="rect">
            <a:avLst/>
          </a:prstGeom>
          <a:solidFill>
            <a:schemeClr val="tx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09830E-9E06-D73A-DFEC-DDED2A52BCB2}"/>
              </a:ext>
            </a:extLst>
          </p:cNvPr>
          <p:cNvSpPr txBox="1"/>
          <p:nvPr/>
        </p:nvSpPr>
        <p:spPr>
          <a:xfrm flipH="1">
            <a:off x="6855747" y="4729257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01</a:t>
            </a:r>
            <a:endParaRPr lang="en-US" sz="7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447A9415-FDB7-2DEF-AC78-5A58E3A5903D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ตัวแทนข้อความ 9">
            <a:extLst>
              <a:ext uri="{FF2B5EF4-FFF2-40B4-BE49-F238E27FC236}">
                <a16:creationId xmlns:a16="http://schemas.microsoft.com/office/drawing/2014/main" id="{357D6371-0962-16D7-AD1C-63243C2DE0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279" y="539633"/>
            <a:ext cx="2340012" cy="492680"/>
          </a:xfrm>
        </p:spPr>
        <p:txBody>
          <a:bodyPr/>
          <a:lstStyle/>
          <a:p>
            <a:r>
              <a:rPr lang="en-US" sz="2400" noProof="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F64099-8921-CD18-C6DD-DACA072B6488}"/>
              </a:ext>
            </a:extLst>
          </p:cNvPr>
          <p:cNvSpPr txBox="1">
            <a:spLocks/>
          </p:cNvSpPr>
          <p:nvPr/>
        </p:nvSpPr>
        <p:spPr>
          <a:xfrm>
            <a:off x="828785" y="1563897"/>
            <a:ext cx="1792776" cy="377791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/>
                </a:solidFill>
              </a:rPr>
              <a:t>Main Goals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F538B525-2633-B156-8177-80B6784B8B3A}"/>
              </a:ext>
            </a:extLst>
          </p:cNvPr>
          <p:cNvSpPr txBox="1"/>
          <p:nvPr/>
        </p:nvSpPr>
        <p:spPr>
          <a:xfrm>
            <a:off x="407524" y="2231232"/>
            <a:ext cx="2625096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Analysis of </a:t>
            </a:r>
            <a:r>
              <a:rPr lang="en-US" sz="1400" b="1" dirty="0">
                <a:solidFill>
                  <a:schemeClr val="bg1"/>
                </a:solidFill>
              </a:rPr>
              <a:t>historical stock market performance </a:t>
            </a:r>
            <a:r>
              <a:rPr lang="en-US" sz="1100" dirty="0">
                <a:solidFill>
                  <a:schemeClr val="bg1"/>
                </a:solidFill>
              </a:rPr>
              <a:t>of 10 major fast-food companies.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Use of Python to </a:t>
            </a:r>
            <a:r>
              <a:rPr lang="en-US" sz="1400" b="1" dirty="0">
                <a:solidFill>
                  <a:schemeClr val="bg1"/>
                </a:solidFill>
              </a:rPr>
              <a:t>explore trends and key metrics</a:t>
            </a:r>
            <a:r>
              <a:rPr lang="en-US" sz="1100" dirty="0">
                <a:solidFill>
                  <a:schemeClr val="bg1"/>
                </a:solidFill>
              </a:rPr>
              <a:t> across various financial indicators.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4F8749-7BAA-624E-24F4-4E5FE11324AB}"/>
              </a:ext>
            </a:extLst>
          </p:cNvPr>
          <p:cNvGrpSpPr/>
          <p:nvPr/>
        </p:nvGrpSpPr>
        <p:grpSpPr>
          <a:xfrm>
            <a:off x="5261971" y="2842938"/>
            <a:ext cx="2574255" cy="1802850"/>
            <a:chOff x="3761466" y="3376987"/>
            <a:chExt cx="1930880" cy="135227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52384EA-1A6D-1F2C-9310-C70646EA42A1}"/>
                </a:ext>
              </a:extLst>
            </p:cNvPr>
            <p:cNvGrpSpPr/>
            <p:nvPr/>
          </p:nvGrpSpPr>
          <p:grpSpPr>
            <a:xfrm>
              <a:off x="3761466" y="3376987"/>
              <a:ext cx="1930880" cy="1352270"/>
              <a:chOff x="3761466" y="3376987"/>
              <a:chExt cx="1930880" cy="135227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2832CD0-B507-1201-53FF-B2DE54E32742}"/>
                  </a:ext>
                </a:extLst>
              </p:cNvPr>
              <p:cNvSpPr/>
              <p:nvPr/>
            </p:nvSpPr>
            <p:spPr>
              <a:xfrm>
                <a:off x="3775954" y="3505200"/>
                <a:ext cx="1916392" cy="12240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ตัวแทนข้อความ 9">
                <a:extLst>
                  <a:ext uri="{FF2B5EF4-FFF2-40B4-BE49-F238E27FC236}">
                    <a16:creationId xmlns:a16="http://schemas.microsoft.com/office/drawing/2014/main" id="{A0581A91-FB4B-B595-6C47-C4C306D53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1466" y="3376987"/>
                <a:ext cx="860498" cy="1786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3400" b="1" kern="1200" baseline="0">
                    <a:solidFill>
                      <a:schemeClr val="tx1"/>
                    </a:solidFill>
                    <a:latin typeface="+mj-lt"/>
                    <a:ea typeface="+mn-ea"/>
                    <a:cs typeface="+mj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tx2">
                        <a:lumMod val="50000"/>
                      </a:schemeClr>
                    </a:solidFill>
                  </a:rPr>
                  <a:t>Libraries  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8B8C2D7-6668-72B2-1EBE-1F6BB4597B7E}"/>
                </a:ext>
              </a:extLst>
            </p:cNvPr>
            <p:cNvSpPr/>
            <p:nvPr/>
          </p:nvSpPr>
          <p:spPr>
            <a:xfrm>
              <a:off x="3867394" y="4350670"/>
              <a:ext cx="720000" cy="21856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</a:rPr>
                <a:t>Seaborn 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55191A8-1FE2-1EC2-7C63-D95AED3D685F}"/>
                </a:ext>
              </a:extLst>
            </p:cNvPr>
            <p:cNvSpPr/>
            <p:nvPr/>
          </p:nvSpPr>
          <p:spPr>
            <a:xfrm>
              <a:off x="4794661" y="3627216"/>
              <a:ext cx="720000" cy="21856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</a:rPr>
                <a:t>Datetime 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A4117D1-16C4-0D64-07A0-29BBDD4A7136}"/>
                </a:ext>
              </a:extLst>
            </p:cNvPr>
            <p:cNvSpPr/>
            <p:nvPr/>
          </p:nvSpPr>
          <p:spPr>
            <a:xfrm>
              <a:off x="4794661" y="3988943"/>
              <a:ext cx="720000" cy="21856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</a:rPr>
                <a:t>Glob  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19F31BB-7B70-A165-3D48-AB8B624FE6B4}"/>
                </a:ext>
              </a:extLst>
            </p:cNvPr>
            <p:cNvSpPr/>
            <p:nvPr/>
          </p:nvSpPr>
          <p:spPr>
            <a:xfrm>
              <a:off x="3867394" y="3988943"/>
              <a:ext cx="720000" cy="21856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</a:rPr>
                <a:t>Matplotlib 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574A0B7-EB73-AB70-07AB-570407CA8F04}"/>
                </a:ext>
              </a:extLst>
            </p:cNvPr>
            <p:cNvSpPr/>
            <p:nvPr/>
          </p:nvSpPr>
          <p:spPr>
            <a:xfrm>
              <a:off x="3867394" y="3627216"/>
              <a:ext cx="720000" cy="21856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</a:rPr>
                <a:t>Pandas </a:t>
              </a:r>
            </a:p>
          </p:txBody>
        </p:sp>
        <p:pic>
          <p:nvPicPr>
            <p:cNvPr id="40" name="Graphic 39" descr="Books outline">
              <a:extLst>
                <a:ext uri="{FF2B5EF4-FFF2-40B4-BE49-F238E27FC236}">
                  <a16:creationId xmlns:a16="http://schemas.microsoft.com/office/drawing/2014/main" id="{EB5EA0D9-8847-5E2D-2063-F85FEC118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49931" y="4267914"/>
              <a:ext cx="423250" cy="42325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20981D5-3272-9C9B-C250-7B4995EC7F66}"/>
              </a:ext>
            </a:extLst>
          </p:cNvPr>
          <p:cNvGrpSpPr/>
          <p:nvPr/>
        </p:nvGrpSpPr>
        <p:grpSpPr>
          <a:xfrm>
            <a:off x="3914139" y="644642"/>
            <a:ext cx="2695661" cy="1733638"/>
            <a:chOff x="6181879" y="3329948"/>
            <a:chExt cx="2230967" cy="143478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2607C7-C563-9BD9-4224-08BCB6403B63}"/>
                </a:ext>
              </a:extLst>
            </p:cNvPr>
            <p:cNvSpPr/>
            <p:nvPr/>
          </p:nvSpPr>
          <p:spPr>
            <a:xfrm>
              <a:off x="6224137" y="3509360"/>
              <a:ext cx="2188709" cy="12240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A4153DD-16F3-8BB6-87A9-06A6AD8F9C81}"/>
                </a:ext>
              </a:extLst>
            </p:cNvPr>
            <p:cNvSpPr/>
            <p:nvPr/>
          </p:nvSpPr>
          <p:spPr>
            <a:xfrm>
              <a:off x="7426776" y="3627216"/>
              <a:ext cx="792000" cy="21856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</a:rPr>
                <a:t>Bar Charts 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8EC0E23D-3689-C8E7-1856-7FDB5A6BA098}"/>
                </a:ext>
              </a:extLst>
            </p:cNvPr>
            <p:cNvSpPr/>
            <p:nvPr/>
          </p:nvSpPr>
          <p:spPr>
            <a:xfrm>
              <a:off x="6922491" y="3988943"/>
              <a:ext cx="792000" cy="21856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</a:rPr>
                <a:t>Boxplots 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068A662-91DA-DC9D-D02B-95B8557D666B}"/>
                </a:ext>
              </a:extLst>
            </p:cNvPr>
            <p:cNvSpPr/>
            <p:nvPr/>
          </p:nvSpPr>
          <p:spPr>
            <a:xfrm>
              <a:off x="6355214" y="4350670"/>
              <a:ext cx="792000" cy="21856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</a:rPr>
                <a:t>Scatter Plots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88961DFB-FEBB-FC36-397E-11F74460EA91}"/>
                </a:ext>
              </a:extLst>
            </p:cNvPr>
            <p:cNvSpPr/>
            <p:nvPr/>
          </p:nvSpPr>
          <p:spPr>
            <a:xfrm>
              <a:off x="6355214" y="3627216"/>
              <a:ext cx="792000" cy="21856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i="1" dirty="0">
                  <a:solidFill>
                    <a:schemeClr val="tx1"/>
                  </a:solidFill>
                </a:rPr>
                <a:t>Line Charts </a:t>
              </a:r>
            </a:p>
          </p:txBody>
        </p:sp>
        <p:sp>
          <p:nvSpPr>
            <p:cNvPr id="41" name="ตัวแทนข้อความ 9">
              <a:extLst>
                <a:ext uri="{FF2B5EF4-FFF2-40B4-BE49-F238E27FC236}">
                  <a16:creationId xmlns:a16="http://schemas.microsoft.com/office/drawing/2014/main" id="{7591CB58-9AA3-609D-98FF-3253BC328BEA}"/>
                </a:ext>
              </a:extLst>
            </p:cNvPr>
            <p:cNvSpPr txBox="1">
              <a:spLocks/>
            </p:cNvSpPr>
            <p:nvPr/>
          </p:nvSpPr>
          <p:spPr>
            <a:xfrm>
              <a:off x="6181879" y="3329948"/>
              <a:ext cx="1204025" cy="21856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n-ea"/>
                  <a:cs typeface="+mj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0" u="none" strike="noStrike" dirty="0">
                  <a:solidFill>
                    <a:srgbClr val="000000"/>
                  </a:solidFill>
                  <a:effectLst/>
                </a:rPr>
                <a:t>Visualization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49" name="Graphic 48" descr="Bar chart outline">
              <a:extLst>
                <a:ext uri="{FF2B5EF4-FFF2-40B4-BE49-F238E27FC236}">
                  <a16:creationId xmlns:a16="http://schemas.microsoft.com/office/drawing/2014/main" id="{059EC977-ACC5-95C0-D227-E2CA6D49C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76405" y="4247069"/>
              <a:ext cx="517662" cy="517662"/>
            </a:xfrm>
            <a:prstGeom prst="rect">
              <a:avLst/>
            </a:prstGeom>
          </p:spPr>
        </p:pic>
        <p:pic>
          <p:nvPicPr>
            <p:cNvPr id="54" name="Graphic 53" descr="Upward trend outline">
              <a:extLst>
                <a:ext uri="{FF2B5EF4-FFF2-40B4-BE49-F238E27FC236}">
                  <a16:creationId xmlns:a16="http://schemas.microsoft.com/office/drawing/2014/main" id="{0E57D691-2102-4703-C32F-4C79AD0C8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99300" y="3913018"/>
              <a:ext cx="437652" cy="43765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A0D94C-987D-040F-83D2-29252051201B}"/>
              </a:ext>
            </a:extLst>
          </p:cNvPr>
          <p:cNvGrpSpPr/>
          <p:nvPr/>
        </p:nvGrpSpPr>
        <p:grpSpPr>
          <a:xfrm>
            <a:off x="466281" y="1555992"/>
            <a:ext cx="336422" cy="335909"/>
            <a:chOff x="4454154" y="2152422"/>
            <a:chExt cx="555301" cy="554456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8A8759-5172-B001-69A1-6351F3BDF8AA}"/>
                </a:ext>
              </a:extLst>
            </p:cNvPr>
            <p:cNvSpPr/>
            <p:nvPr/>
          </p:nvSpPr>
          <p:spPr>
            <a:xfrm>
              <a:off x="4454154" y="2224914"/>
              <a:ext cx="481562" cy="481964"/>
            </a:xfrm>
            <a:custGeom>
              <a:avLst/>
              <a:gdLst>
                <a:gd name="connsiteX0" fmla="*/ 240682 w 481562"/>
                <a:gd name="connsiteY0" fmla="*/ 481641 h 481964"/>
                <a:gd name="connsiteX1" fmla="*/ -63 w 481562"/>
                <a:gd name="connsiteY1" fmla="*/ 240611 h 481964"/>
                <a:gd name="connsiteX2" fmla="*/ 240977 w 481562"/>
                <a:gd name="connsiteY2" fmla="*/ -133 h 481964"/>
                <a:gd name="connsiteX3" fmla="*/ 331264 w 481562"/>
                <a:gd name="connsiteY3" fmla="*/ 17488 h 481964"/>
                <a:gd name="connsiteX4" fmla="*/ 335313 w 481562"/>
                <a:gd name="connsiteY4" fmla="*/ 26889 h 481964"/>
                <a:gd name="connsiteX5" fmla="*/ 335265 w 481562"/>
                <a:gd name="connsiteY5" fmla="*/ 27013 h 481964"/>
                <a:gd name="connsiteX6" fmla="*/ 325988 w 481562"/>
                <a:gd name="connsiteY6" fmla="*/ 31023 h 481964"/>
                <a:gd name="connsiteX7" fmla="*/ 325740 w 481562"/>
                <a:gd name="connsiteY7" fmla="*/ 30918 h 481964"/>
                <a:gd name="connsiteX8" fmla="*/ 30570 w 481562"/>
                <a:gd name="connsiteY8" fmla="*/ 155696 h 481964"/>
                <a:gd name="connsiteX9" fmla="*/ 155347 w 481562"/>
                <a:gd name="connsiteY9" fmla="*/ 450866 h 481964"/>
                <a:gd name="connsiteX10" fmla="*/ 450518 w 481562"/>
                <a:gd name="connsiteY10" fmla="*/ 326089 h 481964"/>
                <a:gd name="connsiteX11" fmla="*/ 450518 w 481562"/>
                <a:gd name="connsiteY11" fmla="*/ 155696 h 481964"/>
                <a:gd name="connsiteX12" fmla="*/ 454061 w 481562"/>
                <a:gd name="connsiteY12" fmla="*/ 146237 h 481964"/>
                <a:gd name="connsiteX13" fmla="*/ 463519 w 481562"/>
                <a:gd name="connsiteY13" fmla="*/ 149781 h 481964"/>
                <a:gd name="connsiteX14" fmla="*/ 463757 w 481562"/>
                <a:gd name="connsiteY14" fmla="*/ 150362 h 481964"/>
                <a:gd name="connsiteX15" fmla="*/ 331131 w 481562"/>
                <a:gd name="connsiteY15" fmla="*/ 464153 h 481964"/>
                <a:gd name="connsiteX16" fmla="*/ 240491 w 481562"/>
                <a:gd name="connsiteY16" fmla="*/ 481832 h 48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1562" h="481964">
                  <a:moveTo>
                    <a:pt x="240682" y="481641"/>
                  </a:moveTo>
                  <a:cubicBezTo>
                    <a:pt x="107646" y="481565"/>
                    <a:pt x="-139" y="373647"/>
                    <a:pt x="-63" y="240611"/>
                  </a:cubicBezTo>
                  <a:cubicBezTo>
                    <a:pt x="23" y="107566"/>
                    <a:pt x="107932" y="-210"/>
                    <a:pt x="240977" y="-133"/>
                  </a:cubicBezTo>
                  <a:cubicBezTo>
                    <a:pt x="271924" y="-114"/>
                    <a:pt x="302575" y="5867"/>
                    <a:pt x="331264" y="17488"/>
                  </a:cubicBezTo>
                  <a:cubicBezTo>
                    <a:pt x="334979" y="18964"/>
                    <a:pt x="336789" y="23174"/>
                    <a:pt x="335313" y="26889"/>
                  </a:cubicBezTo>
                  <a:cubicBezTo>
                    <a:pt x="335303" y="26927"/>
                    <a:pt x="335284" y="26975"/>
                    <a:pt x="335265" y="27013"/>
                  </a:cubicBezTo>
                  <a:cubicBezTo>
                    <a:pt x="333808" y="30680"/>
                    <a:pt x="329664" y="32480"/>
                    <a:pt x="325988" y="31023"/>
                  </a:cubicBezTo>
                  <a:cubicBezTo>
                    <a:pt x="325911" y="30994"/>
                    <a:pt x="325826" y="30956"/>
                    <a:pt x="325740" y="30918"/>
                  </a:cubicBezTo>
                  <a:cubicBezTo>
                    <a:pt x="209773" y="-16135"/>
                    <a:pt x="77623" y="39729"/>
                    <a:pt x="30570" y="155696"/>
                  </a:cubicBezTo>
                  <a:cubicBezTo>
                    <a:pt x="-16484" y="271663"/>
                    <a:pt x="39380" y="403812"/>
                    <a:pt x="155347" y="450866"/>
                  </a:cubicBezTo>
                  <a:cubicBezTo>
                    <a:pt x="271314" y="497919"/>
                    <a:pt x="403464" y="442055"/>
                    <a:pt x="450518" y="326089"/>
                  </a:cubicBezTo>
                  <a:cubicBezTo>
                    <a:pt x="472682" y="271453"/>
                    <a:pt x="472682" y="210331"/>
                    <a:pt x="450518" y="155696"/>
                  </a:cubicBezTo>
                  <a:cubicBezTo>
                    <a:pt x="448889" y="152105"/>
                    <a:pt x="450470" y="147866"/>
                    <a:pt x="454061" y="146237"/>
                  </a:cubicBezTo>
                  <a:cubicBezTo>
                    <a:pt x="457652" y="144599"/>
                    <a:pt x="461890" y="146190"/>
                    <a:pt x="463519" y="149781"/>
                  </a:cubicBezTo>
                  <a:cubicBezTo>
                    <a:pt x="463614" y="149971"/>
                    <a:pt x="463691" y="150162"/>
                    <a:pt x="463757" y="150362"/>
                  </a:cubicBezTo>
                  <a:cubicBezTo>
                    <a:pt x="513783" y="273634"/>
                    <a:pt x="454404" y="414128"/>
                    <a:pt x="331131" y="464153"/>
                  </a:cubicBezTo>
                  <a:cubicBezTo>
                    <a:pt x="302337" y="475831"/>
                    <a:pt x="271562" y="481841"/>
                    <a:pt x="240491" y="4818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5A4197-6551-9B90-F3F8-23475A333DE4}"/>
                </a:ext>
              </a:extLst>
            </p:cNvPr>
            <p:cNvSpPr/>
            <p:nvPr/>
          </p:nvSpPr>
          <p:spPr>
            <a:xfrm>
              <a:off x="4533960" y="2303308"/>
              <a:ext cx="322586" cy="325372"/>
            </a:xfrm>
            <a:custGeom>
              <a:avLst/>
              <a:gdLst>
                <a:gd name="connsiteX0" fmla="*/ 160304 w 322586"/>
                <a:gd name="connsiteY0" fmla="*/ 325237 h 325372"/>
                <a:gd name="connsiteX1" fmla="*/ 137825 w 322586"/>
                <a:gd name="connsiteY1" fmla="*/ 323713 h 325372"/>
                <a:gd name="connsiteX2" fmla="*/ 2103 w 322586"/>
                <a:gd name="connsiteY2" fmla="*/ 135109 h 325372"/>
                <a:gd name="connsiteX3" fmla="*/ 46004 w 322586"/>
                <a:gd name="connsiteY3" fmla="*/ 47488 h 325372"/>
                <a:gd name="connsiteX4" fmla="*/ 240695 w 322586"/>
                <a:gd name="connsiteY4" fmla="*/ 20437 h 325372"/>
                <a:gd name="connsiteX5" fmla="*/ 243667 w 322586"/>
                <a:gd name="connsiteY5" fmla="*/ 30096 h 325372"/>
                <a:gd name="connsiteX6" fmla="*/ 234008 w 322586"/>
                <a:gd name="connsiteY6" fmla="*/ 33058 h 325372"/>
                <a:gd name="connsiteX7" fmla="*/ 233742 w 322586"/>
                <a:gd name="connsiteY7" fmla="*/ 32915 h 325372"/>
                <a:gd name="connsiteX8" fmla="*/ 55720 w 322586"/>
                <a:gd name="connsiteY8" fmla="*/ 57013 h 325372"/>
                <a:gd name="connsiteX9" fmla="*/ 57691 w 322586"/>
                <a:gd name="connsiteY9" fmla="*/ 265792 h 325372"/>
                <a:gd name="connsiteX10" fmla="*/ 266470 w 322586"/>
                <a:gd name="connsiteY10" fmla="*/ 263830 h 325372"/>
                <a:gd name="connsiteX11" fmla="*/ 289082 w 322586"/>
                <a:gd name="connsiteY11" fmla="*/ 86827 h 325372"/>
                <a:gd name="connsiteX12" fmla="*/ 291016 w 322586"/>
                <a:gd name="connsiteY12" fmla="*/ 76911 h 325372"/>
                <a:gd name="connsiteX13" fmla="*/ 300931 w 322586"/>
                <a:gd name="connsiteY13" fmla="*/ 78845 h 325372"/>
                <a:gd name="connsiteX14" fmla="*/ 301369 w 322586"/>
                <a:gd name="connsiteY14" fmla="*/ 79587 h 325372"/>
                <a:gd name="connsiteX15" fmla="*/ 238504 w 322586"/>
                <a:gd name="connsiteY15" fmla="*/ 303844 h 325372"/>
                <a:gd name="connsiteX16" fmla="*/ 160304 w 322586"/>
                <a:gd name="connsiteY16" fmla="*/ 324952 h 32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2586" h="325372">
                  <a:moveTo>
                    <a:pt x="160304" y="325237"/>
                  </a:moveTo>
                  <a:cubicBezTo>
                    <a:pt x="152779" y="325275"/>
                    <a:pt x="145274" y="324761"/>
                    <a:pt x="137825" y="323713"/>
                  </a:cubicBezTo>
                  <a:cubicBezTo>
                    <a:pt x="48261" y="309112"/>
                    <a:pt x="-12499" y="224663"/>
                    <a:pt x="2103" y="135109"/>
                  </a:cubicBezTo>
                  <a:cubicBezTo>
                    <a:pt x="7485" y="102114"/>
                    <a:pt x="22801" y="71548"/>
                    <a:pt x="46004" y="47488"/>
                  </a:cubicBezTo>
                  <a:cubicBezTo>
                    <a:pt x="97620" y="-3899"/>
                    <a:pt x="177020" y="-14939"/>
                    <a:pt x="240695" y="20437"/>
                  </a:cubicBezTo>
                  <a:cubicBezTo>
                    <a:pt x="244181" y="22285"/>
                    <a:pt x="245505" y="26609"/>
                    <a:pt x="243667" y="30096"/>
                  </a:cubicBezTo>
                  <a:cubicBezTo>
                    <a:pt x="241819" y="33582"/>
                    <a:pt x="237495" y="34906"/>
                    <a:pt x="234008" y="33058"/>
                  </a:cubicBezTo>
                  <a:cubicBezTo>
                    <a:pt x="233913" y="33010"/>
                    <a:pt x="233828" y="32963"/>
                    <a:pt x="233742" y="32915"/>
                  </a:cubicBezTo>
                  <a:cubicBezTo>
                    <a:pt x="175677" y="301"/>
                    <a:pt x="103030" y="10141"/>
                    <a:pt x="55720" y="57013"/>
                  </a:cubicBezTo>
                  <a:cubicBezTo>
                    <a:pt x="-1392" y="115211"/>
                    <a:pt x="-507" y="208689"/>
                    <a:pt x="57691" y="265792"/>
                  </a:cubicBezTo>
                  <a:cubicBezTo>
                    <a:pt x="115889" y="322904"/>
                    <a:pt x="209358" y="322027"/>
                    <a:pt x="266470" y="263830"/>
                  </a:cubicBezTo>
                  <a:cubicBezTo>
                    <a:pt x="312847" y="216567"/>
                    <a:pt x="322086" y="144224"/>
                    <a:pt x="289082" y="86827"/>
                  </a:cubicBezTo>
                  <a:cubicBezTo>
                    <a:pt x="286872" y="83559"/>
                    <a:pt x="287739" y="79111"/>
                    <a:pt x="291016" y="76911"/>
                  </a:cubicBezTo>
                  <a:cubicBezTo>
                    <a:pt x="294283" y="74701"/>
                    <a:pt x="298721" y="75568"/>
                    <a:pt x="300931" y="78845"/>
                  </a:cubicBezTo>
                  <a:cubicBezTo>
                    <a:pt x="301093" y="79083"/>
                    <a:pt x="301236" y="79330"/>
                    <a:pt x="301369" y="79587"/>
                  </a:cubicBezTo>
                  <a:cubicBezTo>
                    <a:pt x="345937" y="158874"/>
                    <a:pt x="317791" y="259276"/>
                    <a:pt x="238504" y="303844"/>
                  </a:cubicBezTo>
                  <a:cubicBezTo>
                    <a:pt x="214597" y="317284"/>
                    <a:pt x="187717" y="324532"/>
                    <a:pt x="160304" y="324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B016C79-9200-83C8-7CC2-D2C34E2AC985}"/>
                </a:ext>
              </a:extLst>
            </p:cNvPr>
            <p:cNvSpPr/>
            <p:nvPr/>
          </p:nvSpPr>
          <p:spPr>
            <a:xfrm>
              <a:off x="4611097" y="2382361"/>
              <a:ext cx="167169" cy="166879"/>
            </a:xfrm>
            <a:custGeom>
              <a:avLst/>
              <a:gdLst>
                <a:gd name="connsiteX0" fmla="*/ 83739 w 167169"/>
                <a:gd name="connsiteY0" fmla="*/ 166745 h 166879"/>
                <a:gd name="connsiteX1" fmla="*/ -62 w 167169"/>
                <a:gd name="connsiteY1" fmla="*/ 83668 h 166879"/>
                <a:gd name="connsiteX2" fmla="*/ 83015 w 167169"/>
                <a:gd name="connsiteY2" fmla="*/ -133 h 166879"/>
                <a:gd name="connsiteX3" fmla="*/ 103932 w 167169"/>
                <a:gd name="connsiteY3" fmla="*/ 2439 h 166879"/>
                <a:gd name="connsiteX4" fmla="*/ 109085 w 167169"/>
                <a:gd name="connsiteY4" fmla="*/ 10974 h 166879"/>
                <a:gd name="connsiteX5" fmla="*/ 109075 w 167169"/>
                <a:gd name="connsiteY5" fmla="*/ 11012 h 166879"/>
                <a:gd name="connsiteX6" fmla="*/ 100446 w 167169"/>
                <a:gd name="connsiteY6" fmla="*/ 16260 h 166879"/>
                <a:gd name="connsiteX7" fmla="*/ 100408 w 167169"/>
                <a:gd name="connsiteY7" fmla="*/ 16250 h 166879"/>
                <a:gd name="connsiteX8" fmla="*/ 16778 w 167169"/>
                <a:gd name="connsiteY8" fmla="*/ 66695 h 166879"/>
                <a:gd name="connsiteX9" fmla="*/ 67222 w 167169"/>
                <a:gd name="connsiteY9" fmla="*/ 150315 h 166879"/>
                <a:gd name="connsiteX10" fmla="*/ 150852 w 167169"/>
                <a:gd name="connsiteY10" fmla="*/ 99880 h 166879"/>
                <a:gd name="connsiteX11" fmla="*/ 151462 w 167169"/>
                <a:gd name="connsiteY11" fmla="*/ 69400 h 166879"/>
                <a:gd name="connsiteX12" fmla="*/ 156091 w 167169"/>
                <a:gd name="connsiteY12" fmla="*/ 60418 h 166879"/>
                <a:gd name="connsiteX13" fmla="*/ 165073 w 167169"/>
                <a:gd name="connsiteY13" fmla="*/ 65057 h 166879"/>
                <a:gd name="connsiteX14" fmla="*/ 165368 w 167169"/>
                <a:gd name="connsiteY14" fmla="*/ 66447 h 166879"/>
                <a:gd name="connsiteX15" fmla="*/ 100512 w 167169"/>
                <a:gd name="connsiteY15" fmla="*/ 165021 h 166879"/>
                <a:gd name="connsiteX16" fmla="*/ 83739 w 167169"/>
                <a:gd name="connsiteY16" fmla="*/ 166745 h 16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169" h="166879">
                  <a:moveTo>
                    <a:pt x="83739" y="166745"/>
                  </a:moveTo>
                  <a:cubicBezTo>
                    <a:pt x="37657" y="166945"/>
                    <a:pt x="138" y="129750"/>
                    <a:pt x="-62" y="83668"/>
                  </a:cubicBezTo>
                  <a:cubicBezTo>
                    <a:pt x="-262" y="37586"/>
                    <a:pt x="36933" y="67"/>
                    <a:pt x="83015" y="-133"/>
                  </a:cubicBezTo>
                  <a:cubicBezTo>
                    <a:pt x="90073" y="-161"/>
                    <a:pt x="97093" y="706"/>
                    <a:pt x="103932" y="2439"/>
                  </a:cubicBezTo>
                  <a:cubicBezTo>
                    <a:pt x="107713" y="3373"/>
                    <a:pt x="110018" y="7192"/>
                    <a:pt x="109085" y="10974"/>
                  </a:cubicBezTo>
                  <a:cubicBezTo>
                    <a:pt x="109085" y="10983"/>
                    <a:pt x="109075" y="11002"/>
                    <a:pt x="109075" y="11012"/>
                  </a:cubicBezTo>
                  <a:cubicBezTo>
                    <a:pt x="108142" y="14841"/>
                    <a:pt x="104275" y="17193"/>
                    <a:pt x="100446" y="16260"/>
                  </a:cubicBezTo>
                  <a:cubicBezTo>
                    <a:pt x="100427" y="16260"/>
                    <a:pt x="100417" y="16250"/>
                    <a:pt x="100408" y="16250"/>
                  </a:cubicBezTo>
                  <a:cubicBezTo>
                    <a:pt x="63384" y="7087"/>
                    <a:pt x="25941" y="29671"/>
                    <a:pt x="16778" y="66695"/>
                  </a:cubicBezTo>
                  <a:cubicBezTo>
                    <a:pt x="7615" y="103709"/>
                    <a:pt x="30199" y="141152"/>
                    <a:pt x="67222" y="150315"/>
                  </a:cubicBezTo>
                  <a:cubicBezTo>
                    <a:pt x="104246" y="159478"/>
                    <a:pt x="141689" y="136894"/>
                    <a:pt x="150852" y="99880"/>
                  </a:cubicBezTo>
                  <a:cubicBezTo>
                    <a:pt x="153319" y="89888"/>
                    <a:pt x="153529" y="79477"/>
                    <a:pt x="151462" y="69400"/>
                  </a:cubicBezTo>
                  <a:cubicBezTo>
                    <a:pt x="150261" y="65637"/>
                    <a:pt x="152338" y="61618"/>
                    <a:pt x="156091" y="60418"/>
                  </a:cubicBezTo>
                  <a:cubicBezTo>
                    <a:pt x="159853" y="59227"/>
                    <a:pt x="163873" y="61294"/>
                    <a:pt x="165073" y="65057"/>
                  </a:cubicBezTo>
                  <a:cubicBezTo>
                    <a:pt x="165216" y="65504"/>
                    <a:pt x="165320" y="65971"/>
                    <a:pt x="165368" y="66447"/>
                  </a:cubicBezTo>
                  <a:cubicBezTo>
                    <a:pt x="174683" y="111577"/>
                    <a:pt x="145642" y="155715"/>
                    <a:pt x="100512" y="165021"/>
                  </a:cubicBezTo>
                  <a:cubicBezTo>
                    <a:pt x="94988" y="166164"/>
                    <a:pt x="89368" y="166736"/>
                    <a:pt x="83739" y="166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71E7964-317F-1E4B-8724-43C330FCFF42}"/>
                </a:ext>
              </a:extLst>
            </p:cNvPr>
            <p:cNvSpPr/>
            <p:nvPr/>
          </p:nvSpPr>
          <p:spPr>
            <a:xfrm>
              <a:off x="4688145" y="2330555"/>
              <a:ext cx="140827" cy="143627"/>
            </a:xfrm>
            <a:custGeom>
              <a:avLst/>
              <a:gdLst>
                <a:gd name="connsiteX0" fmla="*/ 6976 w 140827"/>
                <a:gd name="connsiteY0" fmla="*/ 143494 h 143627"/>
                <a:gd name="connsiteX1" fmla="*/ 2023 w 140827"/>
                <a:gd name="connsiteY1" fmla="*/ 141399 h 143627"/>
                <a:gd name="connsiteX2" fmla="*/ 2023 w 140827"/>
                <a:gd name="connsiteY2" fmla="*/ 131302 h 143627"/>
                <a:gd name="connsiteX3" fmla="*/ 128610 w 140827"/>
                <a:gd name="connsiteY3" fmla="*/ 1953 h 143627"/>
                <a:gd name="connsiteX4" fmla="*/ 138707 w 140827"/>
                <a:gd name="connsiteY4" fmla="*/ 1953 h 143627"/>
                <a:gd name="connsiteX5" fmla="*/ 138707 w 140827"/>
                <a:gd name="connsiteY5" fmla="*/ 12144 h 143627"/>
                <a:gd name="connsiteX6" fmla="*/ 12215 w 140827"/>
                <a:gd name="connsiteY6" fmla="*/ 141303 h 143627"/>
                <a:gd name="connsiteX7" fmla="*/ 6976 w 140827"/>
                <a:gd name="connsiteY7" fmla="*/ 143494 h 1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827" h="143627">
                  <a:moveTo>
                    <a:pt x="6976" y="143494"/>
                  </a:moveTo>
                  <a:cubicBezTo>
                    <a:pt x="5109" y="143504"/>
                    <a:pt x="3319" y="142742"/>
                    <a:pt x="2023" y="141399"/>
                  </a:cubicBezTo>
                  <a:cubicBezTo>
                    <a:pt x="-758" y="138608"/>
                    <a:pt x="-758" y="134093"/>
                    <a:pt x="2023" y="131302"/>
                  </a:cubicBezTo>
                  <a:lnTo>
                    <a:pt x="128610" y="1953"/>
                  </a:lnTo>
                  <a:cubicBezTo>
                    <a:pt x="131401" y="-829"/>
                    <a:pt x="135916" y="-829"/>
                    <a:pt x="138707" y="1953"/>
                  </a:cubicBezTo>
                  <a:cubicBezTo>
                    <a:pt x="141450" y="4791"/>
                    <a:pt x="141450" y="9306"/>
                    <a:pt x="138707" y="12144"/>
                  </a:cubicBezTo>
                  <a:lnTo>
                    <a:pt x="12215" y="141303"/>
                  </a:lnTo>
                  <a:cubicBezTo>
                    <a:pt x="10843" y="142713"/>
                    <a:pt x="8948" y="143504"/>
                    <a:pt x="6976" y="143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0E2AFF-F864-AF5C-A6FC-90B899138C7A}"/>
                </a:ext>
              </a:extLst>
            </p:cNvPr>
            <p:cNvSpPr/>
            <p:nvPr/>
          </p:nvSpPr>
          <p:spPr>
            <a:xfrm>
              <a:off x="4815008" y="2152422"/>
              <a:ext cx="194447" cy="196221"/>
            </a:xfrm>
            <a:custGeom>
              <a:avLst/>
              <a:gdLst>
                <a:gd name="connsiteX0" fmla="*/ 77757 w 194447"/>
                <a:gd name="connsiteY0" fmla="*/ 196088 h 196221"/>
                <a:gd name="connsiteX1" fmla="*/ 77757 w 194447"/>
                <a:gd name="connsiteY1" fmla="*/ 196088 h 196221"/>
                <a:gd name="connsiteX2" fmla="*/ 6700 w 194447"/>
                <a:gd name="connsiteY2" fmla="*/ 192183 h 196221"/>
                <a:gd name="connsiteX3" fmla="*/ -63 w 194447"/>
                <a:gd name="connsiteY3" fmla="*/ 185039 h 196221"/>
                <a:gd name="connsiteX4" fmla="*/ -63 w 194447"/>
                <a:gd name="connsiteY4" fmla="*/ 112649 h 196221"/>
                <a:gd name="connsiteX5" fmla="*/ 1937 w 194447"/>
                <a:gd name="connsiteY5" fmla="*/ 107791 h 196221"/>
                <a:gd name="connsiteX6" fmla="*/ 102236 w 194447"/>
                <a:gd name="connsiteY6" fmla="*/ 2064 h 196221"/>
                <a:gd name="connsiteX7" fmla="*/ 110141 w 194447"/>
                <a:gd name="connsiteY7" fmla="*/ 349 h 196221"/>
                <a:gd name="connsiteX8" fmla="*/ 114618 w 194447"/>
                <a:gd name="connsiteY8" fmla="*/ 7017 h 196221"/>
                <a:gd name="connsiteX9" fmla="*/ 114618 w 194447"/>
                <a:gd name="connsiteY9" fmla="*/ 80836 h 196221"/>
                <a:gd name="connsiteX10" fmla="*/ 187675 w 194447"/>
                <a:gd name="connsiteY10" fmla="*/ 85693 h 196221"/>
                <a:gd name="connsiteX11" fmla="*/ 194371 w 194447"/>
                <a:gd name="connsiteY11" fmla="*/ 93256 h 196221"/>
                <a:gd name="connsiteX12" fmla="*/ 191866 w 194447"/>
                <a:gd name="connsiteY12" fmla="*/ 98266 h 196221"/>
                <a:gd name="connsiteX13" fmla="*/ 82519 w 194447"/>
                <a:gd name="connsiteY13" fmla="*/ 194278 h 196221"/>
                <a:gd name="connsiteX14" fmla="*/ 77757 w 194447"/>
                <a:gd name="connsiteY14" fmla="*/ 196088 h 196221"/>
                <a:gd name="connsiteX15" fmla="*/ 13844 w 194447"/>
                <a:gd name="connsiteY15" fmla="*/ 178276 h 196221"/>
                <a:gd name="connsiteX16" fmla="*/ 75185 w 194447"/>
                <a:gd name="connsiteY16" fmla="*/ 181705 h 196221"/>
                <a:gd name="connsiteX17" fmla="*/ 169196 w 194447"/>
                <a:gd name="connsiteY17" fmla="*/ 98742 h 196221"/>
                <a:gd name="connsiteX18" fmla="*/ 106617 w 194447"/>
                <a:gd name="connsiteY18" fmla="*/ 94552 h 196221"/>
                <a:gd name="connsiteX19" fmla="*/ 99950 w 194447"/>
                <a:gd name="connsiteY19" fmla="*/ 87408 h 196221"/>
                <a:gd name="connsiteX20" fmla="*/ 99950 w 194447"/>
                <a:gd name="connsiteY20" fmla="*/ 24828 h 196221"/>
                <a:gd name="connsiteX21" fmla="*/ 14225 w 194447"/>
                <a:gd name="connsiteY21" fmla="*/ 115411 h 19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4447" h="196221">
                  <a:moveTo>
                    <a:pt x="77757" y="196088"/>
                  </a:moveTo>
                  <a:lnTo>
                    <a:pt x="77757" y="196088"/>
                  </a:lnTo>
                  <a:lnTo>
                    <a:pt x="6700" y="192183"/>
                  </a:lnTo>
                  <a:cubicBezTo>
                    <a:pt x="2928" y="191935"/>
                    <a:pt x="-25" y="188820"/>
                    <a:pt x="-63" y="185039"/>
                  </a:cubicBezTo>
                  <a:lnTo>
                    <a:pt x="-63" y="112649"/>
                  </a:lnTo>
                  <a:cubicBezTo>
                    <a:pt x="-34" y="110830"/>
                    <a:pt x="680" y="109096"/>
                    <a:pt x="1937" y="107791"/>
                  </a:cubicBezTo>
                  <a:lnTo>
                    <a:pt x="102236" y="2064"/>
                  </a:lnTo>
                  <a:cubicBezTo>
                    <a:pt x="104303" y="-22"/>
                    <a:pt x="107398" y="-689"/>
                    <a:pt x="110141" y="349"/>
                  </a:cubicBezTo>
                  <a:cubicBezTo>
                    <a:pt x="112847" y="1464"/>
                    <a:pt x="114609" y="4093"/>
                    <a:pt x="114618" y="7017"/>
                  </a:cubicBezTo>
                  <a:lnTo>
                    <a:pt x="114618" y="80836"/>
                  </a:lnTo>
                  <a:lnTo>
                    <a:pt x="187675" y="85693"/>
                  </a:lnTo>
                  <a:cubicBezTo>
                    <a:pt x="191609" y="85931"/>
                    <a:pt x="194609" y="89322"/>
                    <a:pt x="194371" y="93256"/>
                  </a:cubicBezTo>
                  <a:cubicBezTo>
                    <a:pt x="194247" y="95199"/>
                    <a:pt x="193342" y="97009"/>
                    <a:pt x="191866" y="98266"/>
                  </a:cubicBezTo>
                  <a:lnTo>
                    <a:pt x="82519" y="194278"/>
                  </a:lnTo>
                  <a:cubicBezTo>
                    <a:pt x="81214" y="195459"/>
                    <a:pt x="79519" y="196107"/>
                    <a:pt x="77757" y="196088"/>
                  </a:cubicBezTo>
                  <a:close/>
                  <a:moveTo>
                    <a:pt x="13844" y="178276"/>
                  </a:moveTo>
                  <a:lnTo>
                    <a:pt x="75185" y="181705"/>
                  </a:lnTo>
                  <a:lnTo>
                    <a:pt x="169196" y="98742"/>
                  </a:lnTo>
                  <a:lnTo>
                    <a:pt x="106617" y="94552"/>
                  </a:lnTo>
                  <a:cubicBezTo>
                    <a:pt x="102855" y="94304"/>
                    <a:pt x="99940" y="91170"/>
                    <a:pt x="99950" y="87408"/>
                  </a:cubicBezTo>
                  <a:lnTo>
                    <a:pt x="99950" y="24828"/>
                  </a:lnTo>
                  <a:lnTo>
                    <a:pt x="14225" y="1154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0C89E7-37D7-9ACC-1F96-50C38CB3C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559" y="1151583"/>
            <a:ext cx="1013176" cy="11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aborn · GitHub">
            <a:extLst>
              <a:ext uri="{FF2B5EF4-FFF2-40B4-BE49-F238E27FC236}">
                <a16:creationId xmlns:a16="http://schemas.microsoft.com/office/drawing/2014/main" id="{F8FFF6F8-5DF1-3C22-E1BF-6C3C9635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794" y="3189244"/>
            <a:ext cx="514949" cy="51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duction to Pandas. Pandas is an API used to analyze… | by  Thangarajnagulraj | featurepreneur | Medium">
            <a:extLst>
              <a:ext uri="{FF2B5EF4-FFF2-40B4-BE49-F238E27FC236}">
                <a16:creationId xmlns:a16="http://schemas.microsoft.com/office/drawing/2014/main" id="{8CB90CD5-B8A2-EB1A-13F3-915C2A810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8" t="16603" r="30588" b="43691"/>
          <a:stretch/>
        </p:blipFill>
        <p:spPr bwMode="auto">
          <a:xfrm>
            <a:off x="4418899" y="3609901"/>
            <a:ext cx="814629" cy="79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43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4989D-2A3B-8644-BFA3-5075B812C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4B54CDCC-939A-A43B-529F-BCD94AB94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339791"/>
            <a:ext cx="7490616" cy="418561"/>
          </a:xfrm>
        </p:spPr>
        <p:txBody>
          <a:bodyPr/>
          <a:lstStyle/>
          <a:p>
            <a:r>
              <a:rPr lang="en-US" sz="2400" dirty="0"/>
              <a:t>Pre-processing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DE243428-D399-ED80-3202-F25DF0F96CB2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B43CC6-EAFE-76D2-461B-28FE40D57B4D}"/>
              </a:ext>
            </a:extLst>
          </p:cNvPr>
          <p:cNvSpPr/>
          <p:nvPr/>
        </p:nvSpPr>
        <p:spPr>
          <a:xfrm>
            <a:off x="0" y="4255442"/>
            <a:ext cx="9144000" cy="913451"/>
          </a:xfrm>
          <a:prstGeom prst="rect">
            <a:avLst/>
          </a:prstGeom>
          <a:solidFill>
            <a:schemeClr val="tx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347B2-FF61-C59D-58D0-73E496DA2022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bg2"/>
                </a:solidFill>
              </a:rPr>
              <a:t>| 02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C73FC9-542B-377F-CFB1-13F066F4F230}"/>
              </a:ext>
            </a:extLst>
          </p:cNvPr>
          <p:cNvGrpSpPr/>
          <p:nvPr/>
        </p:nvGrpSpPr>
        <p:grpSpPr>
          <a:xfrm>
            <a:off x="655335" y="983314"/>
            <a:ext cx="8091977" cy="508009"/>
            <a:chOff x="655335" y="983314"/>
            <a:chExt cx="8091977" cy="5080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E3F6EB-AC98-C46D-0A13-2A0B4C59F09B}"/>
                </a:ext>
              </a:extLst>
            </p:cNvPr>
            <p:cNvSpPr/>
            <p:nvPr/>
          </p:nvSpPr>
          <p:spPr>
            <a:xfrm>
              <a:off x="1076896" y="1006774"/>
              <a:ext cx="4944799" cy="48454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09B7D8E-6772-7BF0-EF73-29B2CCFCBABB}"/>
                </a:ext>
              </a:extLst>
            </p:cNvPr>
            <p:cNvSpPr/>
            <p:nvPr/>
          </p:nvSpPr>
          <p:spPr>
            <a:xfrm rot="5400000">
              <a:off x="5900203" y="1104806"/>
              <a:ext cx="465481" cy="222498"/>
            </a:xfrm>
            <a:prstGeom prst="triangle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C0EF4387-B239-C870-2A8D-D08FBCB2FB0C}"/>
                </a:ext>
              </a:extLst>
            </p:cNvPr>
            <p:cNvGraphicFramePr/>
            <p:nvPr/>
          </p:nvGraphicFramePr>
          <p:xfrm>
            <a:off x="721771" y="1056985"/>
            <a:ext cx="7490616" cy="4185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EF01E5-A6C1-77FC-407D-005F7FAEBE29}"/>
                </a:ext>
              </a:extLst>
            </p:cNvPr>
            <p:cNvSpPr/>
            <p:nvPr/>
          </p:nvSpPr>
          <p:spPr>
            <a:xfrm>
              <a:off x="655335" y="1005618"/>
              <a:ext cx="2837846" cy="418561"/>
            </a:xfrm>
            <a:custGeom>
              <a:avLst/>
              <a:gdLst>
                <a:gd name="connsiteX0" fmla="*/ 0 w 2837846"/>
                <a:gd name="connsiteY0" fmla="*/ 0 h 418561"/>
                <a:gd name="connsiteX1" fmla="*/ 2628566 w 2837846"/>
                <a:gd name="connsiteY1" fmla="*/ 0 h 418561"/>
                <a:gd name="connsiteX2" fmla="*/ 2837846 w 2837846"/>
                <a:gd name="connsiteY2" fmla="*/ 209281 h 418561"/>
                <a:gd name="connsiteX3" fmla="*/ 2628566 w 2837846"/>
                <a:gd name="connsiteY3" fmla="*/ 418561 h 418561"/>
                <a:gd name="connsiteX4" fmla="*/ 0 w 2837846"/>
                <a:gd name="connsiteY4" fmla="*/ 418561 h 418561"/>
                <a:gd name="connsiteX5" fmla="*/ 209281 w 2837846"/>
                <a:gd name="connsiteY5" fmla="*/ 209281 h 418561"/>
                <a:gd name="connsiteX6" fmla="*/ 0 w 2837846"/>
                <a:gd name="connsiteY6" fmla="*/ 0 h 41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7846" h="418561">
                  <a:moveTo>
                    <a:pt x="0" y="0"/>
                  </a:moveTo>
                  <a:lnTo>
                    <a:pt x="2628566" y="0"/>
                  </a:lnTo>
                  <a:lnTo>
                    <a:pt x="2837846" y="209281"/>
                  </a:lnTo>
                  <a:lnTo>
                    <a:pt x="2628566" y="418561"/>
                  </a:lnTo>
                  <a:lnTo>
                    <a:pt x="0" y="418561"/>
                  </a:lnTo>
                  <a:lnTo>
                    <a:pt x="209281" y="209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287" tIns="16002" rIns="22528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noProof="0" dirty="0"/>
                <a:t>Missing Values Treatment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2399FA4-151B-7443-089D-2914EA568407}"/>
                </a:ext>
              </a:extLst>
            </p:cNvPr>
            <p:cNvSpPr/>
            <p:nvPr/>
          </p:nvSpPr>
          <p:spPr>
            <a:xfrm>
              <a:off x="3278161" y="1006775"/>
              <a:ext cx="2837846" cy="418561"/>
            </a:xfrm>
            <a:custGeom>
              <a:avLst/>
              <a:gdLst>
                <a:gd name="connsiteX0" fmla="*/ 0 w 2837846"/>
                <a:gd name="connsiteY0" fmla="*/ 0 h 418561"/>
                <a:gd name="connsiteX1" fmla="*/ 2628566 w 2837846"/>
                <a:gd name="connsiteY1" fmla="*/ 0 h 418561"/>
                <a:gd name="connsiteX2" fmla="*/ 2837846 w 2837846"/>
                <a:gd name="connsiteY2" fmla="*/ 209281 h 418561"/>
                <a:gd name="connsiteX3" fmla="*/ 2628566 w 2837846"/>
                <a:gd name="connsiteY3" fmla="*/ 418561 h 418561"/>
                <a:gd name="connsiteX4" fmla="*/ 0 w 2837846"/>
                <a:gd name="connsiteY4" fmla="*/ 418561 h 418561"/>
                <a:gd name="connsiteX5" fmla="*/ 209281 w 2837846"/>
                <a:gd name="connsiteY5" fmla="*/ 209281 h 418561"/>
                <a:gd name="connsiteX6" fmla="*/ 0 w 2837846"/>
                <a:gd name="connsiteY6" fmla="*/ 0 h 41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7846" h="418561">
                  <a:moveTo>
                    <a:pt x="0" y="0"/>
                  </a:moveTo>
                  <a:lnTo>
                    <a:pt x="2628566" y="0"/>
                  </a:lnTo>
                  <a:lnTo>
                    <a:pt x="2837846" y="209281"/>
                  </a:lnTo>
                  <a:lnTo>
                    <a:pt x="2628566" y="418561"/>
                  </a:lnTo>
                  <a:lnTo>
                    <a:pt x="0" y="418561"/>
                  </a:lnTo>
                  <a:lnTo>
                    <a:pt x="209281" y="209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  <a:alpha val="3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-134707"/>
                <a:satOff val="-16462"/>
                <a:lumOff val="233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287" tIns="16002" rIns="22528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Duplicates Removal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D40B24A-ECC6-8B26-751F-1972C6CE67C0}"/>
                </a:ext>
              </a:extLst>
            </p:cNvPr>
            <p:cNvSpPr/>
            <p:nvPr/>
          </p:nvSpPr>
          <p:spPr>
            <a:xfrm>
              <a:off x="5909466" y="1008100"/>
              <a:ext cx="2837846" cy="418561"/>
            </a:xfrm>
            <a:custGeom>
              <a:avLst/>
              <a:gdLst>
                <a:gd name="connsiteX0" fmla="*/ 0 w 2837846"/>
                <a:gd name="connsiteY0" fmla="*/ 0 h 418561"/>
                <a:gd name="connsiteX1" fmla="*/ 2628566 w 2837846"/>
                <a:gd name="connsiteY1" fmla="*/ 0 h 418561"/>
                <a:gd name="connsiteX2" fmla="*/ 2837846 w 2837846"/>
                <a:gd name="connsiteY2" fmla="*/ 209281 h 418561"/>
                <a:gd name="connsiteX3" fmla="*/ 2628566 w 2837846"/>
                <a:gd name="connsiteY3" fmla="*/ 418561 h 418561"/>
                <a:gd name="connsiteX4" fmla="*/ 0 w 2837846"/>
                <a:gd name="connsiteY4" fmla="*/ 418561 h 418561"/>
                <a:gd name="connsiteX5" fmla="*/ 209281 w 2837846"/>
                <a:gd name="connsiteY5" fmla="*/ 209281 h 418561"/>
                <a:gd name="connsiteX6" fmla="*/ 0 w 2837846"/>
                <a:gd name="connsiteY6" fmla="*/ 0 h 41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7846" h="418561">
                  <a:moveTo>
                    <a:pt x="0" y="0"/>
                  </a:moveTo>
                  <a:lnTo>
                    <a:pt x="2628566" y="0"/>
                  </a:lnTo>
                  <a:lnTo>
                    <a:pt x="2837846" y="209281"/>
                  </a:lnTo>
                  <a:lnTo>
                    <a:pt x="2628566" y="418561"/>
                  </a:lnTo>
                  <a:lnTo>
                    <a:pt x="0" y="418561"/>
                  </a:lnTo>
                  <a:lnTo>
                    <a:pt x="209281" y="209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shade val="80000"/>
                <a:hueOff val="-269414"/>
                <a:satOff val="-32924"/>
                <a:lumOff val="46739"/>
                <a:alpha val="21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-269414"/>
                <a:satOff val="-32924"/>
                <a:lumOff val="467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287" tIns="16002" rIns="22528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noProof="0" dirty="0"/>
                <a:t>Outliers Removal</a:t>
              </a:r>
            </a:p>
          </p:txBody>
        </p:sp>
      </p:grpSp>
      <p:sp>
        <p:nvSpPr>
          <p:cNvPr id="23" name="Rounded Rectangle 28">
            <a:extLst>
              <a:ext uri="{FF2B5EF4-FFF2-40B4-BE49-F238E27FC236}">
                <a16:creationId xmlns:a16="http://schemas.microsoft.com/office/drawing/2014/main" id="{10704D97-730D-8BBA-7E88-64D773BA29FA}"/>
              </a:ext>
            </a:extLst>
          </p:cNvPr>
          <p:cNvSpPr/>
          <p:nvPr/>
        </p:nvSpPr>
        <p:spPr>
          <a:xfrm>
            <a:off x="1141914" y="1849591"/>
            <a:ext cx="1724617" cy="179978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>
            <a:defPPr>
              <a:defRPr lang="en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7145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chemeClr val="accent1"/>
                </a:solidFill>
              </a:rPr>
              <a:t>Improve Data Utility</a:t>
            </a:r>
          </a:p>
          <a:p>
            <a:pPr marL="274320" indent="-171450">
              <a:lnSpc>
                <a:spcPct val="150000"/>
              </a:lnSpc>
              <a:buFont typeface="Arial"/>
              <a:buChar char="•"/>
            </a:pPr>
            <a:r>
              <a:rPr lang="en-US" sz="1100" b="1" noProof="0" dirty="0">
                <a:solidFill>
                  <a:schemeClr val="accent1"/>
                </a:solidFill>
              </a:rPr>
              <a:t>Improve pattern recognition</a:t>
            </a:r>
          </a:p>
          <a:p>
            <a:pPr marL="274320" indent="-17145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chemeClr val="accent1"/>
                </a:solidFill>
              </a:rPr>
              <a:t>Preserve statistical measures</a:t>
            </a:r>
            <a:endParaRPr lang="en-US" sz="1000" noProof="0" dirty="0">
              <a:solidFill>
                <a:schemeClr val="accent1"/>
              </a:solidFill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628BFFBE-0830-12C5-9458-62C6DDEDE34D}"/>
              </a:ext>
            </a:extLst>
          </p:cNvPr>
          <p:cNvSpPr txBox="1"/>
          <p:nvPr/>
        </p:nvSpPr>
        <p:spPr>
          <a:xfrm>
            <a:off x="1098566" y="3937294"/>
            <a:ext cx="71138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i="1" dirty="0">
                <a:latin typeface="+mj-lt"/>
              </a:rPr>
              <a:t>*Applied to all 10 Datasets with the use of for-loops*</a:t>
            </a:r>
          </a:p>
        </p:txBody>
      </p:sp>
    </p:spTree>
    <p:extLst>
      <p:ext uri="{BB962C8B-B14F-4D97-AF65-F5344CB8AC3E}">
        <p14:creationId xmlns:p14="http://schemas.microsoft.com/office/powerpoint/2010/main" val="29520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E126-6923-1C74-9F6F-1257664BB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C291FDF1-F5D7-0890-277C-30AC19470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561291"/>
            <a:ext cx="7490616" cy="418561"/>
          </a:xfrm>
        </p:spPr>
        <p:txBody>
          <a:bodyPr/>
          <a:lstStyle/>
          <a:p>
            <a:r>
              <a:rPr lang="en-US" sz="2400" dirty="0"/>
              <a:t>Missing Values Treatment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CCDA9325-2959-DEEB-09C2-108BE0A3696C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63AF5-053A-8DF1-21F6-1BB64C0EEAD4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03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6658B3E1-D93C-1A6D-0B5C-E86F0072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65" y="1261068"/>
            <a:ext cx="4278963" cy="3152522"/>
          </a:xfrm>
          <a:prstGeom prst="rect">
            <a:avLst/>
          </a:prstGeom>
        </p:spPr>
      </p:pic>
      <p:sp>
        <p:nvSpPr>
          <p:cNvPr id="9" name="CuadroTexto 4">
            <a:extLst>
              <a:ext uri="{FF2B5EF4-FFF2-40B4-BE49-F238E27FC236}">
                <a16:creationId xmlns:a16="http://schemas.microsoft.com/office/drawing/2014/main" id="{B98A182E-F7C1-F750-7486-D7C750227A63}"/>
              </a:ext>
            </a:extLst>
          </p:cNvPr>
          <p:cNvSpPr txBox="1"/>
          <p:nvPr/>
        </p:nvSpPr>
        <p:spPr>
          <a:xfrm>
            <a:off x="620202" y="4201950"/>
            <a:ext cx="311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0" u="none" strike="noStrike" dirty="0">
                <a:solidFill>
                  <a:srgbClr val="000000"/>
                </a:solidFill>
                <a:effectLst/>
              </a:rPr>
              <a:t>Total Missing Values across 10 datasets: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19724</a:t>
            </a:r>
            <a:endParaRPr lang="en-US" sz="11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E1E118-4F8E-A776-3291-8EFBD40C57B7}"/>
              </a:ext>
            </a:extLst>
          </p:cNvPr>
          <p:cNvSpPr txBox="1">
            <a:spLocks/>
          </p:cNvSpPr>
          <p:nvPr/>
        </p:nvSpPr>
        <p:spPr>
          <a:xfrm>
            <a:off x="721770" y="1212565"/>
            <a:ext cx="3009529" cy="1676150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txBody>
          <a:bodyPr lIns="180000" tIns="10800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1.   </a:t>
            </a:r>
            <a:r>
              <a:rPr lang="en-US" sz="1100" b="1" dirty="0"/>
              <a:t>Iterates datasets</a:t>
            </a:r>
            <a:endParaRPr lang="en-US" sz="900" b="1" dirty="0"/>
          </a:p>
          <a:p>
            <a:pPr marL="0" indent="0">
              <a:buNone/>
            </a:pPr>
            <a:r>
              <a:rPr lang="en-US" sz="1800" b="1" dirty="0"/>
              <a:t>2.   </a:t>
            </a:r>
            <a:r>
              <a:rPr lang="en-US" sz="1100" b="1" dirty="0"/>
              <a:t>Linear interpolation</a:t>
            </a:r>
            <a:endParaRPr lang="en-US" sz="900" b="1" dirty="0"/>
          </a:p>
          <a:p>
            <a:pPr marL="0" indent="0">
              <a:buNone/>
            </a:pPr>
            <a:r>
              <a:rPr lang="en-US" sz="1800" b="1" dirty="0"/>
              <a:t>3.   </a:t>
            </a:r>
            <a:r>
              <a:rPr lang="en-US" sz="1100" b="1" dirty="0"/>
              <a:t>Forward-fill </a:t>
            </a:r>
            <a:r>
              <a:rPr lang="en-US" sz="1100" dirty="0"/>
              <a:t>- </a:t>
            </a:r>
            <a:r>
              <a:rPr lang="en-US" sz="1100" dirty="0" err="1"/>
              <a:t>ffill</a:t>
            </a:r>
            <a:r>
              <a:rPr lang="en-US" sz="1100" dirty="0"/>
              <a:t>()</a:t>
            </a:r>
          </a:p>
          <a:p>
            <a:pPr marL="0" indent="0">
              <a:buNone/>
            </a:pPr>
            <a:r>
              <a:rPr lang="en-US" sz="1800" b="1" dirty="0"/>
              <a:t>4.   </a:t>
            </a:r>
            <a:r>
              <a:rPr lang="en-US" sz="1100" b="1" dirty="0"/>
              <a:t>Backward-fill </a:t>
            </a:r>
            <a:r>
              <a:rPr lang="en-US" sz="1100" dirty="0"/>
              <a:t>– </a:t>
            </a:r>
            <a:r>
              <a:rPr lang="en-US" sz="1100" dirty="0" err="1"/>
              <a:t>bfill</a:t>
            </a:r>
            <a:r>
              <a:rPr lang="en-US" sz="1100" dirty="0"/>
              <a:t>()</a:t>
            </a:r>
          </a:p>
          <a:p>
            <a:pPr marL="0" indent="0">
              <a:buNone/>
            </a:pPr>
            <a:r>
              <a:rPr lang="en-US" sz="1800" b="1" dirty="0"/>
              <a:t>5.   </a:t>
            </a:r>
            <a:r>
              <a:rPr lang="en-US" sz="1100" b="1" dirty="0"/>
              <a:t>Stored results as new </a:t>
            </a:r>
            <a:r>
              <a:rPr lang="en-US" sz="1100" b="1" dirty="0" err="1"/>
              <a:t>df</a:t>
            </a:r>
            <a:endParaRPr lang="en-US" sz="9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80177A-4ABA-B8C5-77FE-D5DB4E0DBFD2}"/>
              </a:ext>
            </a:extLst>
          </p:cNvPr>
          <p:cNvGrpSpPr/>
          <p:nvPr/>
        </p:nvGrpSpPr>
        <p:grpSpPr>
          <a:xfrm>
            <a:off x="620202" y="3319391"/>
            <a:ext cx="3387955" cy="751208"/>
            <a:chOff x="624129" y="3216328"/>
            <a:chExt cx="3387955" cy="7512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9C9342-178A-581D-1A83-9E929B507900}"/>
                </a:ext>
              </a:extLst>
            </p:cNvPr>
            <p:cNvSpPr txBox="1"/>
            <p:nvPr/>
          </p:nvSpPr>
          <p:spPr>
            <a:xfrm>
              <a:off x="624129" y="3365720"/>
              <a:ext cx="7151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EC17A2-FEA0-F74F-3588-FC5E768ADC7C}"/>
                </a:ext>
              </a:extLst>
            </p:cNvPr>
            <p:cNvSpPr txBox="1"/>
            <p:nvPr/>
          </p:nvSpPr>
          <p:spPr>
            <a:xfrm>
              <a:off x="1081763" y="3365720"/>
              <a:ext cx="7151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Open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6DA053-1035-098C-A2E8-F8F2AC2DE6FF}"/>
                </a:ext>
              </a:extLst>
            </p:cNvPr>
            <p:cNvSpPr txBox="1"/>
            <p:nvPr/>
          </p:nvSpPr>
          <p:spPr>
            <a:xfrm>
              <a:off x="1539397" y="3365720"/>
              <a:ext cx="7151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High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08A52C-17A1-5323-7E4C-3AADB54228EF}"/>
                </a:ext>
              </a:extLst>
            </p:cNvPr>
            <p:cNvSpPr txBox="1"/>
            <p:nvPr/>
          </p:nvSpPr>
          <p:spPr>
            <a:xfrm>
              <a:off x="1997031" y="3365720"/>
              <a:ext cx="7151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Low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54ED89-80CB-1927-09C9-2070245B29AF}"/>
                </a:ext>
              </a:extLst>
            </p:cNvPr>
            <p:cNvSpPr txBox="1"/>
            <p:nvPr/>
          </p:nvSpPr>
          <p:spPr>
            <a:xfrm>
              <a:off x="2454665" y="3365720"/>
              <a:ext cx="7151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Close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6A8A10-70B0-77A6-3ACD-87762B31F1B2}"/>
                </a:ext>
              </a:extLst>
            </p:cNvPr>
            <p:cNvSpPr txBox="1"/>
            <p:nvPr/>
          </p:nvSpPr>
          <p:spPr>
            <a:xfrm>
              <a:off x="3463119" y="3330102"/>
              <a:ext cx="536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Vol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DDBEF5-24B3-932B-420E-46772A3F45FF}"/>
                </a:ext>
              </a:extLst>
            </p:cNvPr>
            <p:cNvSpPr txBox="1"/>
            <p:nvPr/>
          </p:nvSpPr>
          <p:spPr>
            <a:xfrm>
              <a:off x="2912299" y="3216328"/>
              <a:ext cx="6479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Adj. Close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F4D457-DCE2-EF2F-C388-A5E09B281B42}"/>
                </a:ext>
              </a:extLst>
            </p:cNvPr>
            <p:cNvCxnSpPr>
              <a:cxnSpLocks/>
            </p:cNvCxnSpPr>
            <p:nvPr/>
          </p:nvCxnSpPr>
          <p:spPr>
            <a:xfrm>
              <a:off x="683288" y="3662162"/>
              <a:ext cx="32958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BDCFCE-21E6-2A4D-AA63-A89E52E11CBB}"/>
                </a:ext>
              </a:extLst>
            </p:cNvPr>
            <p:cNvSpPr txBox="1"/>
            <p:nvPr/>
          </p:nvSpPr>
          <p:spPr>
            <a:xfrm>
              <a:off x="624129" y="3736704"/>
              <a:ext cx="3606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8EC533-3C49-DC50-3784-F51B41565586}"/>
                </a:ext>
              </a:extLst>
            </p:cNvPr>
            <p:cNvSpPr txBox="1"/>
            <p:nvPr/>
          </p:nvSpPr>
          <p:spPr>
            <a:xfrm>
              <a:off x="1081763" y="3736704"/>
              <a:ext cx="7151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716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2997CD-2922-2F34-BB8A-A5BF54B3198A}"/>
                </a:ext>
              </a:extLst>
            </p:cNvPr>
            <p:cNvSpPr txBox="1"/>
            <p:nvPr/>
          </p:nvSpPr>
          <p:spPr>
            <a:xfrm>
              <a:off x="1539397" y="3736704"/>
              <a:ext cx="7151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719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E02F71-92F2-F8BA-8060-C3AE72240AB0}"/>
                </a:ext>
              </a:extLst>
            </p:cNvPr>
            <p:cNvSpPr txBox="1"/>
            <p:nvPr/>
          </p:nvSpPr>
          <p:spPr>
            <a:xfrm>
              <a:off x="1997031" y="3736704"/>
              <a:ext cx="7151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718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5588DA-667F-DCCB-2C52-9EEDAA214891}"/>
                </a:ext>
              </a:extLst>
            </p:cNvPr>
            <p:cNvSpPr txBox="1"/>
            <p:nvPr/>
          </p:nvSpPr>
          <p:spPr>
            <a:xfrm>
              <a:off x="2454665" y="3736704"/>
              <a:ext cx="7151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715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EE1844-6EFC-42FE-7560-35852996EDCE}"/>
                </a:ext>
              </a:extLst>
            </p:cNvPr>
            <p:cNvSpPr txBox="1"/>
            <p:nvPr/>
          </p:nvSpPr>
          <p:spPr>
            <a:xfrm>
              <a:off x="3475724" y="3736704"/>
              <a:ext cx="5363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733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D80B0F-878B-E146-BA81-38D72963290A}"/>
                </a:ext>
              </a:extLst>
            </p:cNvPr>
            <p:cNvSpPr txBox="1"/>
            <p:nvPr/>
          </p:nvSpPr>
          <p:spPr>
            <a:xfrm>
              <a:off x="2912299" y="3736703"/>
              <a:ext cx="4800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716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75084E-02FB-451C-D10D-8DE4DA8C48B9}"/>
              </a:ext>
            </a:extLst>
          </p:cNvPr>
          <p:cNvSpPr txBox="1"/>
          <p:nvPr/>
        </p:nvSpPr>
        <p:spPr>
          <a:xfrm>
            <a:off x="363639" y="3141437"/>
            <a:ext cx="1630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Missing Values: </a:t>
            </a:r>
            <a:r>
              <a:rPr lang="en-US" sz="1100" b="1" dirty="0"/>
              <a:t>MCD</a:t>
            </a:r>
          </a:p>
        </p:txBody>
      </p:sp>
    </p:spTree>
    <p:extLst>
      <p:ext uri="{BB962C8B-B14F-4D97-AF65-F5344CB8AC3E}">
        <p14:creationId xmlns:p14="http://schemas.microsoft.com/office/powerpoint/2010/main" val="129603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55F6-ECF2-41A6-F14D-468DC55C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9F1D3F8A-920D-1C13-C5B9-0C0BEFF6C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339791"/>
            <a:ext cx="7490616" cy="418561"/>
          </a:xfrm>
        </p:spPr>
        <p:txBody>
          <a:bodyPr/>
          <a:lstStyle/>
          <a:p>
            <a:r>
              <a:rPr lang="en-US" sz="2400" dirty="0"/>
              <a:t>Pre-processing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955F38F5-6C7C-553F-3727-87E4B55DCE4D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54D85B-116B-6B43-C4E4-D536D03DE371}"/>
              </a:ext>
            </a:extLst>
          </p:cNvPr>
          <p:cNvSpPr/>
          <p:nvPr/>
        </p:nvSpPr>
        <p:spPr>
          <a:xfrm>
            <a:off x="0" y="4255442"/>
            <a:ext cx="9144000" cy="913451"/>
          </a:xfrm>
          <a:prstGeom prst="rect">
            <a:avLst/>
          </a:prstGeom>
          <a:solidFill>
            <a:schemeClr val="tx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E039F-8FA9-932F-0D5E-CC834DF2604A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bg2"/>
                </a:solidFill>
              </a:rPr>
              <a:t>| 04</a:t>
            </a:r>
          </a:p>
        </p:txBody>
      </p:sp>
      <p:grpSp>
        <p:nvGrpSpPr>
          <p:cNvPr id="10" name="Group 39">
            <a:extLst>
              <a:ext uri="{FF2B5EF4-FFF2-40B4-BE49-F238E27FC236}">
                <a16:creationId xmlns:a16="http://schemas.microsoft.com/office/drawing/2014/main" id="{797A6E06-B786-0AA7-6035-934F907E04A9}"/>
              </a:ext>
            </a:extLst>
          </p:cNvPr>
          <p:cNvGrpSpPr/>
          <p:nvPr/>
        </p:nvGrpSpPr>
        <p:grpSpPr>
          <a:xfrm rot="16200000">
            <a:off x="3172251" y="2412334"/>
            <a:ext cx="394855" cy="512081"/>
            <a:chOff x="7393286" y="3297434"/>
            <a:chExt cx="394855" cy="512081"/>
          </a:xfrm>
          <a:solidFill>
            <a:schemeClr val="tx2">
              <a:lumMod val="50000"/>
            </a:schemeClr>
          </a:solidFill>
        </p:grpSpPr>
        <p:pic>
          <p:nvPicPr>
            <p:cNvPr id="11" name="Graphic 32" descr="Caret Up with solid fill">
              <a:extLst>
                <a:ext uri="{FF2B5EF4-FFF2-40B4-BE49-F238E27FC236}">
                  <a16:creationId xmlns:a16="http://schemas.microsoft.com/office/drawing/2014/main" id="{C5487DD7-DC0A-05EF-8AF2-10F90327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393286" y="3414660"/>
              <a:ext cx="394855" cy="394855"/>
            </a:xfrm>
            <a:prstGeom prst="rect">
              <a:avLst/>
            </a:prstGeom>
          </p:spPr>
        </p:pic>
        <p:pic>
          <p:nvPicPr>
            <p:cNvPr id="21" name="Graphic 33" descr="Caret Up with solid fill">
              <a:extLst>
                <a:ext uri="{FF2B5EF4-FFF2-40B4-BE49-F238E27FC236}">
                  <a16:creationId xmlns:a16="http://schemas.microsoft.com/office/drawing/2014/main" id="{575C18FA-1680-4861-D541-FD3C6CA00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393286" y="3297434"/>
              <a:ext cx="394855" cy="394855"/>
            </a:xfrm>
            <a:prstGeom prst="rect">
              <a:avLst/>
            </a:prstGeom>
          </p:spPr>
        </p:pic>
      </p:grpSp>
      <p:sp>
        <p:nvSpPr>
          <p:cNvPr id="9" name="Rounded Rectangle 28">
            <a:extLst>
              <a:ext uri="{FF2B5EF4-FFF2-40B4-BE49-F238E27FC236}">
                <a16:creationId xmlns:a16="http://schemas.microsoft.com/office/drawing/2014/main" id="{9259EA6E-6103-0F51-BB67-0C895E237576}"/>
              </a:ext>
            </a:extLst>
          </p:cNvPr>
          <p:cNvSpPr/>
          <p:nvPr/>
        </p:nvSpPr>
        <p:spPr>
          <a:xfrm>
            <a:off x="3834608" y="1749298"/>
            <a:ext cx="1724617" cy="201521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>
            <a:defPPr>
              <a:defRPr lang="en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71450">
              <a:lnSpc>
                <a:spcPct val="15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100" b="1" dirty="0">
                <a:solidFill>
                  <a:schemeClr val="accent1"/>
                </a:solidFill>
              </a:rPr>
              <a:t>Improve graphic visualization</a:t>
            </a:r>
          </a:p>
          <a:p>
            <a:pPr marL="274320" indent="-171450">
              <a:lnSpc>
                <a:spcPct val="15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100" b="1" dirty="0">
                <a:solidFill>
                  <a:schemeClr val="accent1"/>
                </a:solidFill>
              </a:rPr>
              <a:t>Avoid misleading trends and correlations</a:t>
            </a:r>
          </a:p>
          <a:p>
            <a:pPr marL="274320" indent="-171450">
              <a:lnSpc>
                <a:spcPct val="15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100" b="1" dirty="0">
                <a:solidFill>
                  <a:schemeClr val="accent1"/>
                </a:solidFill>
              </a:rPr>
              <a:t>Preserve Data Integrity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DBE299-2E5F-C7D5-DD34-30D28FC8826D}"/>
              </a:ext>
            </a:extLst>
          </p:cNvPr>
          <p:cNvGrpSpPr/>
          <p:nvPr/>
        </p:nvGrpSpPr>
        <p:grpSpPr>
          <a:xfrm>
            <a:off x="655335" y="983314"/>
            <a:ext cx="8091977" cy="508009"/>
            <a:chOff x="655335" y="983314"/>
            <a:chExt cx="8091977" cy="50800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9A5337-0634-654A-161B-24A52B76AEEB}"/>
                </a:ext>
              </a:extLst>
            </p:cNvPr>
            <p:cNvSpPr/>
            <p:nvPr/>
          </p:nvSpPr>
          <p:spPr>
            <a:xfrm>
              <a:off x="1076896" y="1006774"/>
              <a:ext cx="4944799" cy="48454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CC20407-9ECC-6E67-91B9-CEEBE23331DF}"/>
                </a:ext>
              </a:extLst>
            </p:cNvPr>
            <p:cNvSpPr/>
            <p:nvPr/>
          </p:nvSpPr>
          <p:spPr>
            <a:xfrm rot="5400000">
              <a:off x="5900203" y="1104806"/>
              <a:ext cx="465481" cy="222498"/>
            </a:xfrm>
            <a:prstGeom prst="triangle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aphicFrame>
          <p:nvGraphicFramePr>
            <p:cNvPr id="28" name="Diagram 27">
              <a:extLst>
                <a:ext uri="{FF2B5EF4-FFF2-40B4-BE49-F238E27FC236}">
                  <a16:creationId xmlns:a16="http://schemas.microsoft.com/office/drawing/2014/main" id="{65267903-6517-A210-DD02-47856EB6F605}"/>
                </a:ext>
              </a:extLst>
            </p:cNvPr>
            <p:cNvGraphicFramePr/>
            <p:nvPr/>
          </p:nvGraphicFramePr>
          <p:xfrm>
            <a:off x="721771" y="1056985"/>
            <a:ext cx="7490616" cy="4185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CBEBD8-04D8-EF1E-27EE-2080E6E53A7D}"/>
                </a:ext>
              </a:extLst>
            </p:cNvPr>
            <p:cNvSpPr/>
            <p:nvPr/>
          </p:nvSpPr>
          <p:spPr>
            <a:xfrm>
              <a:off x="655335" y="1005618"/>
              <a:ext cx="2837846" cy="418561"/>
            </a:xfrm>
            <a:custGeom>
              <a:avLst/>
              <a:gdLst>
                <a:gd name="connsiteX0" fmla="*/ 0 w 2837846"/>
                <a:gd name="connsiteY0" fmla="*/ 0 h 418561"/>
                <a:gd name="connsiteX1" fmla="*/ 2628566 w 2837846"/>
                <a:gd name="connsiteY1" fmla="*/ 0 h 418561"/>
                <a:gd name="connsiteX2" fmla="*/ 2837846 w 2837846"/>
                <a:gd name="connsiteY2" fmla="*/ 209281 h 418561"/>
                <a:gd name="connsiteX3" fmla="*/ 2628566 w 2837846"/>
                <a:gd name="connsiteY3" fmla="*/ 418561 h 418561"/>
                <a:gd name="connsiteX4" fmla="*/ 0 w 2837846"/>
                <a:gd name="connsiteY4" fmla="*/ 418561 h 418561"/>
                <a:gd name="connsiteX5" fmla="*/ 209281 w 2837846"/>
                <a:gd name="connsiteY5" fmla="*/ 209281 h 418561"/>
                <a:gd name="connsiteX6" fmla="*/ 0 w 2837846"/>
                <a:gd name="connsiteY6" fmla="*/ 0 h 41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7846" h="418561">
                  <a:moveTo>
                    <a:pt x="0" y="0"/>
                  </a:moveTo>
                  <a:lnTo>
                    <a:pt x="2628566" y="0"/>
                  </a:lnTo>
                  <a:lnTo>
                    <a:pt x="2837846" y="209281"/>
                  </a:lnTo>
                  <a:lnTo>
                    <a:pt x="2628566" y="418561"/>
                  </a:lnTo>
                  <a:lnTo>
                    <a:pt x="0" y="418561"/>
                  </a:lnTo>
                  <a:lnTo>
                    <a:pt x="209281" y="209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287" tIns="16002" rIns="22528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noProof="0" dirty="0"/>
                <a:t>Missing </a:t>
              </a:r>
              <a:r>
                <a:rPr lang="en-US" sz="1200" b="1" dirty="0"/>
                <a:t>V</a:t>
              </a:r>
              <a:r>
                <a:rPr lang="en-US" sz="1200" b="1" kern="1200" noProof="0" dirty="0" err="1"/>
                <a:t>alues</a:t>
              </a:r>
              <a:r>
                <a:rPr lang="en-US" sz="1200" b="1" kern="1200" noProof="0" dirty="0"/>
                <a:t> Treatment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25998B-1593-CEC8-702B-496264E8A2FE}"/>
                </a:ext>
              </a:extLst>
            </p:cNvPr>
            <p:cNvSpPr/>
            <p:nvPr/>
          </p:nvSpPr>
          <p:spPr>
            <a:xfrm>
              <a:off x="3278161" y="1006775"/>
              <a:ext cx="2837846" cy="418561"/>
            </a:xfrm>
            <a:custGeom>
              <a:avLst/>
              <a:gdLst>
                <a:gd name="connsiteX0" fmla="*/ 0 w 2837846"/>
                <a:gd name="connsiteY0" fmla="*/ 0 h 418561"/>
                <a:gd name="connsiteX1" fmla="*/ 2628566 w 2837846"/>
                <a:gd name="connsiteY1" fmla="*/ 0 h 418561"/>
                <a:gd name="connsiteX2" fmla="*/ 2837846 w 2837846"/>
                <a:gd name="connsiteY2" fmla="*/ 209281 h 418561"/>
                <a:gd name="connsiteX3" fmla="*/ 2628566 w 2837846"/>
                <a:gd name="connsiteY3" fmla="*/ 418561 h 418561"/>
                <a:gd name="connsiteX4" fmla="*/ 0 w 2837846"/>
                <a:gd name="connsiteY4" fmla="*/ 418561 h 418561"/>
                <a:gd name="connsiteX5" fmla="*/ 209281 w 2837846"/>
                <a:gd name="connsiteY5" fmla="*/ 209281 h 418561"/>
                <a:gd name="connsiteX6" fmla="*/ 0 w 2837846"/>
                <a:gd name="connsiteY6" fmla="*/ 0 h 41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7846" h="418561">
                  <a:moveTo>
                    <a:pt x="0" y="0"/>
                  </a:moveTo>
                  <a:lnTo>
                    <a:pt x="2628566" y="0"/>
                  </a:lnTo>
                  <a:lnTo>
                    <a:pt x="2837846" y="209281"/>
                  </a:lnTo>
                  <a:lnTo>
                    <a:pt x="2628566" y="418561"/>
                  </a:lnTo>
                  <a:lnTo>
                    <a:pt x="0" y="418561"/>
                  </a:lnTo>
                  <a:lnTo>
                    <a:pt x="209281" y="209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-134707"/>
                <a:satOff val="-16462"/>
                <a:lumOff val="233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287" tIns="16002" rIns="22528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Duplicates Removal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0ED2FE-1A81-4DA6-9DAC-DE3BF2FEBF0C}"/>
                </a:ext>
              </a:extLst>
            </p:cNvPr>
            <p:cNvSpPr/>
            <p:nvPr/>
          </p:nvSpPr>
          <p:spPr>
            <a:xfrm>
              <a:off x="5909466" y="1008100"/>
              <a:ext cx="2837846" cy="418561"/>
            </a:xfrm>
            <a:custGeom>
              <a:avLst/>
              <a:gdLst>
                <a:gd name="connsiteX0" fmla="*/ 0 w 2837846"/>
                <a:gd name="connsiteY0" fmla="*/ 0 h 418561"/>
                <a:gd name="connsiteX1" fmla="*/ 2628566 w 2837846"/>
                <a:gd name="connsiteY1" fmla="*/ 0 h 418561"/>
                <a:gd name="connsiteX2" fmla="*/ 2837846 w 2837846"/>
                <a:gd name="connsiteY2" fmla="*/ 209281 h 418561"/>
                <a:gd name="connsiteX3" fmla="*/ 2628566 w 2837846"/>
                <a:gd name="connsiteY3" fmla="*/ 418561 h 418561"/>
                <a:gd name="connsiteX4" fmla="*/ 0 w 2837846"/>
                <a:gd name="connsiteY4" fmla="*/ 418561 h 418561"/>
                <a:gd name="connsiteX5" fmla="*/ 209281 w 2837846"/>
                <a:gd name="connsiteY5" fmla="*/ 209281 h 418561"/>
                <a:gd name="connsiteX6" fmla="*/ 0 w 2837846"/>
                <a:gd name="connsiteY6" fmla="*/ 0 h 41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7846" h="418561">
                  <a:moveTo>
                    <a:pt x="0" y="0"/>
                  </a:moveTo>
                  <a:lnTo>
                    <a:pt x="2628566" y="0"/>
                  </a:lnTo>
                  <a:lnTo>
                    <a:pt x="2837846" y="209281"/>
                  </a:lnTo>
                  <a:lnTo>
                    <a:pt x="2628566" y="418561"/>
                  </a:lnTo>
                  <a:lnTo>
                    <a:pt x="0" y="418561"/>
                  </a:lnTo>
                  <a:lnTo>
                    <a:pt x="209281" y="209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shade val="80000"/>
                <a:hueOff val="-269414"/>
                <a:satOff val="-32924"/>
                <a:lumOff val="46739"/>
                <a:alpha val="21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-269414"/>
                <a:satOff val="-32924"/>
                <a:lumOff val="467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287" tIns="16002" rIns="22528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noProof="0" dirty="0"/>
                <a:t>Outliers Removal</a:t>
              </a:r>
            </a:p>
          </p:txBody>
        </p:sp>
      </p:grpSp>
      <p:sp>
        <p:nvSpPr>
          <p:cNvPr id="4" name="TextBox 11">
            <a:extLst>
              <a:ext uri="{FF2B5EF4-FFF2-40B4-BE49-F238E27FC236}">
                <a16:creationId xmlns:a16="http://schemas.microsoft.com/office/drawing/2014/main" id="{2A5D1AE4-46F6-65F0-227A-6197E6E9D0D1}"/>
              </a:ext>
            </a:extLst>
          </p:cNvPr>
          <p:cNvSpPr txBox="1"/>
          <p:nvPr/>
        </p:nvSpPr>
        <p:spPr>
          <a:xfrm>
            <a:off x="1098566" y="3937294"/>
            <a:ext cx="71138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i="1" dirty="0">
                <a:latin typeface="+mj-lt"/>
              </a:rPr>
              <a:t>*Applied to all 10 Datasets with the use of for-loops*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639563-6F18-22A1-CD5D-2C61336AC0D6}"/>
              </a:ext>
            </a:extLst>
          </p:cNvPr>
          <p:cNvGrpSpPr/>
          <p:nvPr/>
        </p:nvGrpSpPr>
        <p:grpSpPr>
          <a:xfrm>
            <a:off x="959670" y="1845859"/>
            <a:ext cx="1945079" cy="1822096"/>
            <a:chOff x="959670" y="1845859"/>
            <a:chExt cx="1945079" cy="1822096"/>
          </a:xfrm>
        </p:grpSpPr>
        <p:sp>
          <p:nvSpPr>
            <p:cNvPr id="7" name="Rounded Rectangle 28">
              <a:extLst>
                <a:ext uri="{FF2B5EF4-FFF2-40B4-BE49-F238E27FC236}">
                  <a16:creationId xmlns:a16="http://schemas.microsoft.com/office/drawing/2014/main" id="{ACAFC65E-6AF9-8299-A5F9-619F25BA7E8E}"/>
                </a:ext>
              </a:extLst>
            </p:cNvPr>
            <p:cNvSpPr/>
            <p:nvPr/>
          </p:nvSpPr>
          <p:spPr>
            <a:xfrm>
              <a:off x="1141914" y="1849591"/>
              <a:ext cx="1724617" cy="1799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>
              <a:defPPr>
                <a:defRPr lang="en-DE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32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100" b="1" dirty="0">
                  <a:solidFill>
                    <a:schemeClr val="accent1"/>
                  </a:solidFill>
                </a:rPr>
                <a:t>Improve Data Utility</a:t>
              </a:r>
            </a:p>
            <a:p>
              <a:pPr marL="27432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100" b="1" noProof="0" dirty="0">
                  <a:solidFill>
                    <a:schemeClr val="accent1"/>
                  </a:solidFill>
                </a:rPr>
                <a:t>Improve pattern recognition</a:t>
              </a:r>
            </a:p>
            <a:p>
              <a:pPr marL="27432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100" b="1" dirty="0">
                  <a:solidFill>
                    <a:schemeClr val="accent1"/>
                  </a:solidFill>
                </a:rPr>
                <a:t>Preserve statistical measures</a:t>
              </a:r>
              <a:endParaRPr lang="en-US" sz="1000" noProof="0" dirty="0">
                <a:solidFill>
                  <a:schemeClr val="accent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5ABE82-85CA-AB79-F00F-4AB6B20BB967}"/>
                </a:ext>
              </a:extLst>
            </p:cNvPr>
            <p:cNvSpPr/>
            <p:nvPr/>
          </p:nvSpPr>
          <p:spPr>
            <a:xfrm>
              <a:off x="959670" y="1845859"/>
              <a:ext cx="1945079" cy="1822096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114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7B9C6-A281-3B22-BD3B-588FCDE29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80F05368-D9EA-437F-96CB-159AB50341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561291"/>
            <a:ext cx="7490616" cy="418561"/>
          </a:xfrm>
        </p:spPr>
        <p:txBody>
          <a:bodyPr/>
          <a:lstStyle/>
          <a:p>
            <a:r>
              <a:rPr lang="en-US" sz="2400" noProof="0" dirty="0"/>
              <a:t>Duplicates R</a:t>
            </a:r>
            <a:r>
              <a:rPr lang="en-US" sz="2400" dirty="0" err="1"/>
              <a:t>emoval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355E05C6-CB67-A419-FFA9-FBFE6DE5726E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35F82-12A1-5477-2E5A-C6DE68F3E83E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05</a:t>
            </a:r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1597499E-CFC6-F606-0B14-B135BA5674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8" b="942"/>
          <a:stretch/>
        </p:blipFill>
        <p:spPr>
          <a:xfrm>
            <a:off x="721770" y="2180492"/>
            <a:ext cx="3701142" cy="2229626"/>
          </a:xfrm>
          <a:prstGeom prst="rect">
            <a:avLst/>
          </a:prstGeo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F31DE0AA-EE29-9E1C-63AA-099C787F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457" y="2155091"/>
            <a:ext cx="3701141" cy="228016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93B1AF-5FFA-F13B-FFCB-676B5E59D441}"/>
              </a:ext>
            </a:extLst>
          </p:cNvPr>
          <p:cNvSpPr txBox="1">
            <a:spLocks/>
          </p:cNvSpPr>
          <p:nvPr/>
        </p:nvSpPr>
        <p:spPr>
          <a:xfrm>
            <a:off x="4572000" y="567214"/>
            <a:ext cx="3466681" cy="1236466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txBody>
          <a:bodyPr lIns="180000" tIns="10800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1.   </a:t>
            </a:r>
            <a:r>
              <a:rPr lang="en-US" sz="1100" b="1" dirty="0"/>
              <a:t>Identify Duplicates </a:t>
            </a:r>
            <a:r>
              <a:rPr lang="en-US" sz="1100" dirty="0"/>
              <a:t>- </a:t>
            </a:r>
            <a:r>
              <a:rPr lang="en-US" sz="1100" dirty="0" err="1">
                <a:latin typeface="+mj-lt"/>
              </a:rPr>
              <a:t>data.duplicated</a:t>
            </a:r>
            <a:r>
              <a:rPr lang="en-US" sz="1100" dirty="0">
                <a:latin typeface="+mj-lt"/>
              </a:rPr>
              <a:t>().sum()</a:t>
            </a:r>
            <a:endParaRPr lang="en-US" sz="900" dirty="0">
              <a:latin typeface="+mj-lt"/>
            </a:endParaRPr>
          </a:p>
          <a:p>
            <a:pPr marL="0" indent="0">
              <a:buNone/>
            </a:pPr>
            <a:r>
              <a:rPr lang="en-US" sz="1800" b="1" dirty="0"/>
              <a:t>2.   </a:t>
            </a:r>
            <a:r>
              <a:rPr lang="en-US" sz="1100" b="1" dirty="0"/>
              <a:t>Duplicates Removal </a:t>
            </a:r>
            <a:r>
              <a:rPr lang="en-US" sz="1100" b="1" dirty="0">
                <a:latin typeface="+mj-lt"/>
              </a:rPr>
              <a:t>– </a:t>
            </a:r>
            <a:r>
              <a:rPr lang="en-US" sz="1100" dirty="0" err="1">
                <a:latin typeface="+mj-lt"/>
              </a:rPr>
              <a:t>drop_duplicates</a:t>
            </a:r>
            <a:r>
              <a:rPr lang="en-US" sz="1100" dirty="0">
                <a:latin typeface="+mj-lt"/>
              </a:rPr>
              <a:t>()</a:t>
            </a:r>
            <a:endParaRPr lang="en-US" sz="900" dirty="0">
              <a:latin typeface="+mj-lt"/>
            </a:endParaRPr>
          </a:p>
          <a:p>
            <a:pPr marL="0" indent="0">
              <a:buNone/>
            </a:pPr>
            <a:r>
              <a:rPr lang="en-US" sz="1800" b="1" dirty="0"/>
              <a:t>3.   </a:t>
            </a:r>
            <a:r>
              <a:rPr lang="en-US" sz="1100" b="1" dirty="0"/>
              <a:t>Dictionary Update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F6653-DB47-769B-2F55-EA47BDB483AD}"/>
              </a:ext>
            </a:extLst>
          </p:cNvPr>
          <p:cNvSpPr txBox="1"/>
          <p:nvPr/>
        </p:nvSpPr>
        <p:spPr>
          <a:xfrm>
            <a:off x="721770" y="1084457"/>
            <a:ext cx="3121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E.g. Every dataset presented 5 duplicated dates (in exception for QSR)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42EA5A-8055-6268-8070-9F3D4DC9B845}"/>
              </a:ext>
            </a:extLst>
          </p:cNvPr>
          <p:cNvSpPr/>
          <p:nvPr/>
        </p:nvSpPr>
        <p:spPr>
          <a:xfrm>
            <a:off x="3521680" y="3231396"/>
            <a:ext cx="773404" cy="773404"/>
          </a:xfrm>
          <a:prstGeom prst="ellipse">
            <a:avLst/>
          </a:prstGeom>
          <a:noFill/>
          <a:ln>
            <a:solidFill>
              <a:srgbClr val="FF0000">
                <a:alpha val="3576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4D710B-6239-C000-7D44-1C2FD3874C95}"/>
              </a:ext>
            </a:extLst>
          </p:cNvPr>
          <p:cNvSpPr/>
          <p:nvPr/>
        </p:nvSpPr>
        <p:spPr>
          <a:xfrm>
            <a:off x="7516194" y="2592217"/>
            <a:ext cx="773404" cy="773404"/>
          </a:xfrm>
          <a:prstGeom prst="ellipse">
            <a:avLst/>
          </a:prstGeom>
          <a:noFill/>
          <a:ln>
            <a:solidFill>
              <a:srgbClr val="FF0000">
                <a:alpha val="3576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3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D0BD2-FFDA-0E32-038D-E7A941613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2994459E-17E6-39F3-18C5-E3CDFFECA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770" y="339791"/>
            <a:ext cx="7490616" cy="418561"/>
          </a:xfrm>
        </p:spPr>
        <p:txBody>
          <a:bodyPr/>
          <a:lstStyle/>
          <a:p>
            <a:r>
              <a:rPr lang="en-US" sz="2400" dirty="0"/>
              <a:t>Pre-processing</a:t>
            </a:r>
            <a:endParaRPr lang="en-US" sz="2400" noProof="0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61AB9842-6779-9EAD-072D-63150123C90A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7E5E5-5548-EC00-263D-BB83A7F96301}"/>
              </a:ext>
            </a:extLst>
          </p:cNvPr>
          <p:cNvSpPr/>
          <p:nvPr/>
        </p:nvSpPr>
        <p:spPr>
          <a:xfrm>
            <a:off x="0" y="4255442"/>
            <a:ext cx="9144000" cy="913451"/>
          </a:xfrm>
          <a:prstGeom prst="rect">
            <a:avLst/>
          </a:prstGeom>
          <a:solidFill>
            <a:schemeClr val="tx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8B7E8-1356-F352-A792-705C2DEC440A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bg2"/>
                </a:solidFill>
              </a:rPr>
              <a:t>| 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7A4F4-B8DE-B9AE-48F6-E66BA2E36556}"/>
              </a:ext>
            </a:extLst>
          </p:cNvPr>
          <p:cNvSpPr/>
          <p:nvPr/>
        </p:nvSpPr>
        <p:spPr>
          <a:xfrm>
            <a:off x="1076896" y="1006774"/>
            <a:ext cx="4944799" cy="4845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ED43827-37E7-A4C1-5A0D-056C40375B5B}"/>
              </a:ext>
            </a:extLst>
          </p:cNvPr>
          <p:cNvSpPr/>
          <p:nvPr/>
        </p:nvSpPr>
        <p:spPr>
          <a:xfrm rot="5400000">
            <a:off x="5900203" y="1104806"/>
            <a:ext cx="465481" cy="222498"/>
          </a:xfrm>
          <a:prstGeom prst="triangle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16F3E85-A0AA-A8C9-FA5A-8E5E2921F5B7}"/>
              </a:ext>
            </a:extLst>
          </p:cNvPr>
          <p:cNvGraphicFramePr/>
          <p:nvPr/>
        </p:nvGraphicFramePr>
        <p:xfrm>
          <a:off x="721771" y="1056985"/>
          <a:ext cx="7490616" cy="418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C1B7E97-4995-5439-91B3-FB3F2A6C0A76}"/>
              </a:ext>
            </a:extLst>
          </p:cNvPr>
          <p:cNvSpPr/>
          <p:nvPr/>
        </p:nvSpPr>
        <p:spPr>
          <a:xfrm>
            <a:off x="629949" y="998806"/>
            <a:ext cx="2837846" cy="418561"/>
          </a:xfrm>
          <a:custGeom>
            <a:avLst/>
            <a:gdLst>
              <a:gd name="connsiteX0" fmla="*/ 0 w 2837846"/>
              <a:gd name="connsiteY0" fmla="*/ 0 h 418561"/>
              <a:gd name="connsiteX1" fmla="*/ 2628566 w 2837846"/>
              <a:gd name="connsiteY1" fmla="*/ 0 h 418561"/>
              <a:gd name="connsiteX2" fmla="*/ 2837846 w 2837846"/>
              <a:gd name="connsiteY2" fmla="*/ 209281 h 418561"/>
              <a:gd name="connsiteX3" fmla="*/ 2628566 w 2837846"/>
              <a:gd name="connsiteY3" fmla="*/ 418561 h 418561"/>
              <a:gd name="connsiteX4" fmla="*/ 0 w 2837846"/>
              <a:gd name="connsiteY4" fmla="*/ 418561 h 418561"/>
              <a:gd name="connsiteX5" fmla="*/ 209281 w 2837846"/>
              <a:gd name="connsiteY5" fmla="*/ 209281 h 418561"/>
              <a:gd name="connsiteX6" fmla="*/ 0 w 2837846"/>
              <a:gd name="connsiteY6" fmla="*/ 0 h 41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7846" h="418561">
                <a:moveTo>
                  <a:pt x="0" y="0"/>
                </a:moveTo>
                <a:lnTo>
                  <a:pt x="2628566" y="0"/>
                </a:lnTo>
                <a:lnTo>
                  <a:pt x="2837846" y="209281"/>
                </a:lnTo>
                <a:lnTo>
                  <a:pt x="2628566" y="418561"/>
                </a:lnTo>
                <a:lnTo>
                  <a:pt x="0" y="418561"/>
                </a:lnTo>
                <a:lnTo>
                  <a:pt x="209281" y="20928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7287" tIns="16002" rIns="225282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noProof="0" dirty="0"/>
              <a:t>Missing Values Treatment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BE0F0D4-7FED-1942-0601-224960E41A61}"/>
              </a:ext>
            </a:extLst>
          </p:cNvPr>
          <p:cNvSpPr/>
          <p:nvPr/>
        </p:nvSpPr>
        <p:spPr>
          <a:xfrm>
            <a:off x="3278161" y="1006775"/>
            <a:ext cx="2837846" cy="418561"/>
          </a:xfrm>
          <a:custGeom>
            <a:avLst/>
            <a:gdLst>
              <a:gd name="connsiteX0" fmla="*/ 0 w 2837846"/>
              <a:gd name="connsiteY0" fmla="*/ 0 h 418561"/>
              <a:gd name="connsiteX1" fmla="*/ 2628566 w 2837846"/>
              <a:gd name="connsiteY1" fmla="*/ 0 h 418561"/>
              <a:gd name="connsiteX2" fmla="*/ 2837846 w 2837846"/>
              <a:gd name="connsiteY2" fmla="*/ 209281 h 418561"/>
              <a:gd name="connsiteX3" fmla="*/ 2628566 w 2837846"/>
              <a:gd name="connsiteY3" fmla="*/ 418561 h 418561"/>
              <a:gd name="connsiteX4" fmla="*/ 0 w 2837846"/>
              <a:gd name="connsiteY4" fmla="*/ 418561 h 418561"/>
              <a:gd name="connsiteX5" fmla="*/ 209281 w 2837846"/>
              <a:gd name="connsiteY5" fmla="*/ 209281 h 418561"/>
              <a:gd name="connsiteX6" fmla="*/ 0 w 2837846"/>
              <a:gd name="connsiteY6" fmla="*/ 0 h 41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7846" h="418561">
                <a:moveTo>
                  <a:pt x="0" y="0"/>
                </a:moveTo>
                <a:lnTo>
                  <a:pt x="2628566" y="0"/>
                </a:lnTo>
                <a:lnTo>
                  <a:pt x="2837846" y="209281"/>
                </a:lnTo>
                <a:lnTo>
                  <a:pt x="2628566" y="418561"/>
                </a:lnTo>
                <a:lnTo>
                  <a:pt x="0" y="418561"/>
                </a:lnTo>
                <a:lnTo>
                  <a:pt x="209281" y="20928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-134707"/>
              <a:satOff val="-16462"/>
              <a:lumOff val="2337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7287" tIns="16002" rIns="225282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/>
              <a:t>Duplicates Removal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7E179DA-7B77-9585-BB97-55B25302C4C2}"/>
              </a:ext>
            </a:extLst>
          </p:cNvPr>
          <p:cNvSpPr/>
          <p:nvPr/>
        </p:nvSpPr>
        <p:spPr>
          <a:xfrm>
            <a:off x="5932186" y="1006775"/>
            <a:ext cx="2837846" cy="418561"/>
          </a:xfrm>
          <a:custGeom>
            <a:avLst/>
            <a:gdLst>
              <a:gd name="connsiteX0" fmla="*/ 0 w 2837846"/>
              <a:gd name="connsiteY0" fmla="*/ 0 h 418561"/>
              <a:gd name="connsiteX1" fmla="*/ 2628566 w 2837846"/>
              <a:gd name="connsiteY1" fmla="*/ 0 h 418561"/>
              <a:gd name="connsiteX2" fmla="*/ 2837846 w 2837846"/>
              <a:gd name="connsiteY2" fmla="*/ 209281 h 418561"/>
              <a:gd name="connsiteX3" fmla="*/ 2628566 w 2837846"/>
              <a:gd name="connsiteY3" fmla="*/ 418561 h 418561"/>
              <a:gd name="connsiteX4" fmla="*/ 0 w 2837846"/>
              <a:gd name="connsiteY4" fmla="*/ 418561 h 418561"/>
              <a:gd name="connsiteX5" fmla="*/ 209281 w 2837846"/>
              <a:gd name="connsiteY5" fmla="*/ 209281 h 418561"/>
              <a:gd name="connsiteX6" fmla="*/ 0 w 2837846"/>
              <a:gd name="connsiteY6" fmla="*/ 0 h 41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7846" h="418561">
                <a:moveTo>
                  <a:pt x="0" y="0"/>
                </a:moveTo>
                <a:lnTo>
                  <a:pt x="2628566" y="0"/>
                </a:lnTo>
                <a:lnTo>
                  <a:pt x="2837846" y="209281"/>
                </a:lnTo>
                <a:lnTo>
                  <a:pt x="2628566" y="418561"/>
                </a:lnTo>
                <a:lnTo>
                  <a:pt x="0" y="418561"/>
                </a:lnTo>
                <a:lnTo>
                  <a:pt x="209281" y="209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shade val="80000"/>
              <a:hueOff val="-269414"/>
              <a:satOff val="-32924"/>
              <a:lumOff val="46739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shade val="80000"/>
              <a:hueOff val="-269414"/>
              <a:satOff val="-32924"/>
              <a:lumOff val="4673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7287" tIns="16002" rIns="225282" bIns="16002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noProof="0" dirty="0"/>
              <a:t>Outliers Removal</a:t>
            </a:r>
          </a:p>
        </p:txBody>
      </p:sp>
      <p:grpSp>
        <p:nvGrpSpPr>
          <p:cNvPr id="16" name="Group 39">
            <a:extLst>
              <a:ext uri="{FF2B5EF4-FFF2-40B4-BE49-F238E27FC236}">
                <a16:creationId xmlns:a16="http://schemas.microsoft.com/office/drawing/2014/main" id="{69927E33-2F15-17F8-1964-18E194B09642}"/>
              </a:ext>
            </a:extLst>
          </p:cNvPr>
          <p:cNvGrpSpPr/>
          <p:nvPr/>
        </p:nvGrpSpPr>
        <p:grpSpPr>
          <a:xfrm rot="16200000">
            <a:off x="5850853" y="2363701"/>
            <a:ext cx="394855" cy="512081"/>
            <a:chOff x="7393286" y="3297434"/>
            <a:chExt cx="394855" cy="512081"/>
          </a:xfrm>
          <a:solidFill>
            <a:schemeClr val="tx2">
              <a:lumMod val="50000"/>
            </a:schemeClr>
          </a:solidFill>
        </p:grpSpPr>
        <p:pic>
          <p:nvPicPr>
            <p:cNvPr id="17" name="Graphic 32" descr="Caret Up with solid fill">
              <a:extLst>
                <a:ext uri="{FF2B5EF4-FFF2-40B4-BE49-F238E27FC236}">
                  <a16:creationId xmlns:a16="http://schemas.microsoft.com/office/drawing/2014/main" id="{3CB8B7F7-B5CD-30B8-8C5A-1F3B212F6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393286" y="3414660"/>
              <a:ext cx="394855" cy="394855"/>
            </a:xfrm>
            <a:prstGeom prst="rect">
              <a:avLst/>
            </a:prstGeom>
          </p:spPr>
        </p:pic>
        <p:pic>
          <p:nvPicPr>
            <p:cNvPr id="18" name="Graphic 33" descr="Caret Up with solid fill">
              <a:extLst>
                <a:ext uri="{FF2B5EF4-FFF2-40B4-BE49-F238E27FC236}">
                  <a16:creationId xmlns:a16="http://schemas.microsoft.com/office/drawing/2014/main" id="{BC58EF4F-8D0F-3B95-21D3-C0E99B97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393286" y="3297434"/>
              <a:ext cx="394855" cy="394855"/>
            </a:xfrm>
            <a:prstGeom prst="rect">
              <a:avLst/>
            </a:prstGeom>
          </p:spPr>
        </p:pic>
      </p:grpSp>
      <p:grpSp>
        <p:nvGrpSpPr>
          <p:cNvPr id="10" name="Group 39">
            <a:extLst>
              <a:ext uri="{FF2B5EF4-FFF2-40B4-BE49-F238E27FC236}">
                <a16:creationId xmlns:a16="http://schemas.microsoft.com/office/drawing/2014/main" id="{0494F73F-EDC2-8436-77EF-60D639F8D694}"/>
              </a:ext>
            </a:extLst>
          </p:cNvPr>
          <p:cNvGrpSpPr/>
          <p:nvPr/>
        </p:nvGrpSpPr>
        <p:grpSpPr>
          <a:xfrm rot="16200000">
            <a:off x="3172251" y="2412334"/>
            <a:ext cx="394855" cy="512081"/>
            <a:chOff x="7393286" y="3297434"/>
            <a:chExt cx="394855" cy="512081"/>
          </a:xfrm>
          <a:solidFill>
            <a:schemeClr val="tx2">
              <a:lumMod val="60000"/>
              <a:lumOff val="40000"/>
              <a:alpha val="20000"/>
            </a:schemeClr>
          </a:solidFill>
        </p:grpSpPr>
        <p:pic>
          <p:nvPicPr>
            <p:cNvPr id="11" name="Graphic 32" descr="Caret Up with solid fill">
              <a:extLst>
                <a:ext uri="{FF2B5EF4-FFF2-40B4-BE49-F238E27FC236}">
                  <a16:creationId xmlns:a16="http://schemas.microsoft.com/office/drawing/2014/main" id="{8FB25DF8-ADC1-E949-B51F-528305457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7393286" y="3414660"/>
              <a:ext cx="394855" cy="394855"/>
            </a:xfrm>
            <a:prstGeom prst="rect">
              <a:avLst/>
            </a:prstGeom>
          </p:spPr>
        </p:pic>
        <p:pic>
          <p:nvPicPr>
            <p:cNvPr id="21" name="Graphic 33" descr="Caret Up with solid fill">
              <a:extLst>
                <a:ext uri="{FF2B5EF4-FFF2-40B4-BE49-F238E27FC236}">
                  <a16:creationId xmlns:a16="http://schemas.microsoft.com/office/drawing/2014/main" id="{A889205A-ABAA-8733-848D-03BB3EBF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7393286" y="3297434"/>
              <a:ext cx="394855" cy="394855"/>
            </a:xfrm>
            <a:prstGeom prst="rect">
              <a:avLst/>
            </a:prstGeom>
          </p:spPr>
        </p:pic>
      </p:grpSp>
      <p:sp>
        <p:nvSpPr>
          <p:cNvPr id="19" name="Rounded Rectangle 28">
            <a:extLst>
              <a:ext uri="{FF2B5EF4-FFF2-40B4-BE49-F238E27FC236}">
                <a16:creationId xmlns:a16="http://schemas.microsoft.com/office/drawing/2014/main" id="{EED703C8-2E0B-68DC-D348-4D8CCC7ADE43}"/>
              </a:ext>
            </a:extLst>
          </p:cNvPr>
          <p:cNvSpPr/>
          <p:nvPr/>
        </p:nvSpPr>
        <p:spPr>
          <a:xfrm>
            <a:off x="6494967" y="1849590"/>
            <a:ext cx="1724617" cy="179978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>
            <a:defPPr>
              <a:defRPr lang="en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171450">
              <a:lnSpc>
                <a:spcPct val="15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100" b="1" dirty="0"/>
              <a:t>Calibrate the mean and other statistics</a:t>
            </a:r>
          </a:p>
          <a:p>
            <a:pPr marL="252000" indent="-171450">
              <a:lnSpc>
                <a:spcPct val="15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100" b="1" dirty="0"/>
              <a:t>Avoid Misleading Insights</a:t>
            </a:r>
          </a:p>
          <a:p>
            <a:pPr marL="252000" indent="-171450">
              <a:lnSpc>
                <a:spcPct val="15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100" b="1" dirty="0">
                <a:solidFill>
                  <a:schemeClr val="accent1"/>
                </a:solidFill>
              </a:rPr>
              <a:t>Improve overall model performance</a:t>
            </a:r>
            <a:endParaRPr lang="en-US" sz="1100" dirty="0">
              <a:solidFill>
                <a:schemeClr val="accent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3D5B2-2474-6D30-10FE-467E65FADE0E}"/>
              </a:ext>
            </a:extLst>
          </p:cNvPr>
          <p:cNvGrpSpPr/>
          <p:nvPr/>
        </p:nvGrpSpPr>
        <p:grpSpPr>
          <a:xfrm>
            <a:off x="1051333" y="1845859"/>
            <a:ext cx="1945079" cy="1822096"/>
            <a:chOff x="1051333" y="1845859"/>
            <a:chExt cx="1945079" cy="1822096"/>
          </a:xfrm>
        </p:grpSpPr>
        <p:sp>
          <p:nvSpPr>
            <p:cNvPr id="14" name="Rounded Rectangle 28">
              <a:extLst>
                <a:ext uri="{FF2B5EF4-FFF2-40B4-BE49-F238E27FC236}">
                  <a16:creationId xmlns:a16="http://schemas.microsoft.com/office/drawing/2014/main" id="{27A8DFB3-DF45-B48F-79D0-F5A16D0858B1}"/>
                </a:ext>
              </a:extLst>
            </p:cNvPr>
            <p:cNvSpPr/>
            <p:nvPr/>
          </p:nvSpPr>
          <p:spPr>
            <a:xfrm>
              <a:off x="1141914" y="1849591"/>
              <a:ext cx="1724617" cy="17997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>
              <a:defPPr>
                <a:defRPr lang="en-DE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32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100" b="1" dirty="0">
                  <a:solidFill>
                    <a:schemeClr val="accent1"/>
                  </a:solidFill>
                </a:rPr>
                <a:t>Improve Data Utility</a:t>
              </a:r>
            </a:p>
            <a:p>
              <a:pPr marL="27432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100" b="1" noProof="0" dirty="0">
                  <a:solidFill>
                    <a:schemeClr val="accent1"/>
                  </a:solidFill>
                </a:rPr>
                <a:t>Improve pattern recognition</a:t>
              </a:r>
            </a:p>
            <a:p>
              <a:pPr marL="27432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100" b="1" dirty="0">
                  <a:solidFill>
                    <a:schemeClr val="accent1"/>
                  </a:solidFill>
                </a:rPr>
                <a:t>Preserve statistical measures</a:t>
              </a:r>
              <a:endParaRPr lang="en-US" sz="1000" noProof="0" dirty="0">
                <a:solidFill>
                  <a:schemeClr val="accent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BAE9DA-0714-D9E5-5FDD-903058EEF0C0}"/>
                </a:ext>
              </a:extLst>
            </p:cNvPr>
            <p:cNvSpPr/>
            <p:nvPr/>
          </p:nvSpPr>
          <p:spPr>
            <a:xfrm>
              <a:off x="1051333" y="1845859"/>
              <a:ext cx="1945079" cy="1822096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312C07-E00F-0499-389C-69B7381F91E5}"/>
              </a:ext>
            </a:extLst>
          </p:cNvPr>
          <p:cNvGrpSpPr/>
          <p:nvPr/>
        </p:nvGrpSpPr>
        <p:grpSpPr>
          <a:xfrm>
            <a:off x="3685261" y="1652739"/>
            <a:ext cx="1945079" cy="2192409"/>
            <a:chOff x="3685261" y="1652739"/>
            <a:chExt cx="1945079" cy="2192409"/>
          </a:xfrm>
        </p:grpSpPr>
        <p:sp>
          <p:nvSpPr>
            <p:cNvPr id="24" name="Rounded Rectangle 28">
              <a:extLst>
                <a:ext uri="{FF2B5EF4-FFF2-40B4-BE49-F238E27FC236}">
                  <a16:creationId xmlns:a16="http://schemas.microsoft.com/office/drawing/2014/main" id="{76503F05-40D2-539A-24E9-78C8AA204652}"/>
                </a:ext>
              </a:extLst>
            </p:cNvPr>
            <p:cNvSpPr/>
            <p:nvPr/>
          </p:nvSpPr>
          <p:spPr>
            <a:xfrm>
              <a:off x="3834608" y="1749298"/>
              <a:ext cx="1724617" cy="201521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>
              <a:defPPr>
                <a:defRPr lang="en-DE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320" indent="-171450">
                <a:lnSpc>
                  <a:spcPct val="150000"/>
                </a:lnSpc>
                <a:spcBef>
                  <a:spcPts val="600"/>
                </a:spcBef>
                <a:buFont typeface="Arial"/>
                <a:buChar char="•"/>
              </a:pPr>
              <a:r>
                <a:rPr lang="en-US" sz="1100" b="1" dirty="0">
                  <a:solidFill>
                    <a:schemeClr val="accent1"/>
                  </a:solidFill>
                </a:rPr>
                <a:t>Improve graphic visualization</a:t>
              </a:r>
            </a:p>
            <a:p>
              <a:pPr marL="274320" indent="-171450">
                <a:lnSpc>
                  <a:spcPct val="150000"/>
                </a:lnSpc>
                <a:spcBef>
                  <a:spcPts val="600"/>
                </a:spcBef>
                <a:buFont typeface="Arial"/>
                <a:buChar char="•"/>
              </a:pPr>
              <a:r>
                <a:rPr lang="en-US" sz="1100" b="1" dirty="0">
                  <a:solidFill>
                    <a:schemeClr val="accent1"/>
                  </a:solidFill>
                </a:rPr>
                <a:t>Avoid misleading trends and correlations</a:t>
              </a:r>
            </a:p>
            <a:p>
              <a:pPr marL="274320" indent="-171450">
                <a:lnSpc>
                  <a:spcPct val="150000"/>
                </a:lnSpc>
                <a:spcBef>
                  <a:spcPts val="600"/>
                </a:spcBef>
                <a:buFont typeface="Arial"/>
                <a:buChar char="•"/>
              </a:pPr>
              <a:r>
                <a:rPr lang="en-US" sz="1100" b="1" dirty="0">
                  <a:solidFill>
                    <a:schemeClr val="accent1"/>
                  </a:solidFill>
                </a:rPr>
                <a:t>Preserve Data Integrity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57832D-F3BD-BA78-9C66-E43ACB35E6DF}"/>
                </a:ext>
              </a:extLst>
            </p:cNvPr>
            <p:cNvSpPr/>
            <p:nvPr/>
          </p:nvSpPr>
          <p:spPr>
            <a:xfrm>
              <a:off x="3685261" y="1652739"/>
              <a:ext cx="1945079" cy="2192409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4BFEBC61-BFE6-81B2-4E31-D59F760FF7DB}"/>
              </a:ext>
            </a:extLst>
          </p:cNvPr>
          <p:cNvSpPr txBox="1"/>
          <p:nvPr/>
        </p:nvSpPr>
        <p:spPr>
          <a:xfrm>
            <a:off x="1098566" y="3937294"/>
            <a:ext cx="71138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i="1" dirty="0">
                <a:latin typeface="+mj-lt"/>
              </a:rPr>
              <a:t>*Applied to all 10 Datasets with the use of for-loops*</a:t>
            </a:r>
          </a:p>
        </p:txBody>
      </p:sp>
    </p:spTree>
    <p:extLst>
      <p:ext uri="{BB962C8B-B14F-4D97-AF65-F5344CB8AC3E}">
        <p14:creationId xmlns:p14="http://schemas.microsoft.com/office/powerpoint/2010/main" val="217934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112FF-BB0A-723E-13CB-DAE656E7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E4B936F5-7959-4F29-0861-FFC81AB336FE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671AA-59FF-13EF-C291-309C75FDB4E5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tx2">
                    <a:lumMod val="50000"/>
                  </a:schemeClr>
                </a:solidFill>
              </a:rPr>
              <a:t>| 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504C7-8E2D-624C-743E-77845DD3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869" y="678094"/>
            <a:ext cx="3090430" cy="1910304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1184B53-B3F4-1C34-9231-6C61D700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29" y="2673883"/>
            <a:ext cx="3416013" cy="21125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9147D7-BA9C-BF7C-5A88-5267427A4999}"/>
              </a:ext>
            </a:extLst>
          </p:cNvPr>
          <p:cNvSpPr/>
          <p:nvPr/>
        </p:nvSpPr>
        <p:spPr>
          <a:xfrm>
            <a:off x="0" y="0"/>
            <a:ext cx="3426488" cy="5168893"/>
          </a:xfrm>
          <a:prstGeom prst="rect">
            <a:avLst/>
          </a:prstGeom>
          <a:solidFill>
            <a:schemeClr val="tx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88A12B32-7C5B-3354-35EA-C87B675E9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066" y="561291"/>
            <a:ext cx="7490616" cy="418561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Outliers</a:t>
            </a:r>
            <a:r>
              <a:rPr lang="en-US" sz="2400" noProof="0" dirty="0">
                <a:solidFill>
                  <a:schemeClr val="bg1"/>
                </a:solidFill>
              </a:rPr>
              <a:t> R</a:t>
            </a:r>
            <a:r>
              <a:rPr lang="en-US" sz="2400" dirty="0" err="1">
                <a:solidFill>
                  <a:schemeClr val="bg1"/>
                </a:solidFill>
              </a:rPr>
              <a:t>emoval</a:t>
            </a:r>
            <a:endParaRPr lang="en-US" sz="24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E28D7-156A-53E8-A4A8-E331931A4934}"/>
              </a:ext>
            </a:extLst>
          </p:cNvPr>
          <p:cNvSpPr txBox="1">
            <a:spLocks/>
          </p:cNvSpPr>
          <p:nvPr/>
        </p:nvSpPr>
        <p:spPr>
          <a:xfrm>
            <a:off x="511269" y="1253239"/>
            <a:ext cx="2686394" cy="232028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lIns="108000" tIns="10800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buAutoNum type="arabicPeriod"/>
            </a:pPr>
            <a:r>
              <a:rPr lang="en-US" sz="1400" b="1" dirty="0">
                <a:solidFill>
                  <a:schemeClr val="bg1"/>
                </a:solidFill>
              </a:rPr>
              <a:t>IQR Calculation</a:t>
            </a: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en-US" sz="1400" b="1" dirty="0">
                <a:solidFill>
                  <a:schemeClr val="bg1"/>
                </a:solidFill>
              </a:rPr>
              <a:t>Outlier Replacement </a:t>
            </a:r>
            <a:r>
              <a:rPr lang="en-US" sz="1200" dirty="0">
                <a:solidFill>
                  <a:schemeClr val="bg1"/>
                </a:solidFill>
              </a:rPr>
              <a:t>with None</a:t>
            </a: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00000"/>
              </a:lnSpc>
              <a:buAutoNum type="arabicPeriod"/>
            </a:pPr>
            <a:r>
              <a:rPr lang="en-US" sz="1400" b="1" dirty="0">
                <a:solidFill>
                  <a:schemeClr val="bg1"/>
                </a:solidFill>
              </a:rPr>
              <a:t>Refill Missing Values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</a:rPr>
              <a:t>        3.1. </a:t>
            </a:r>
            <a:r>
              <a:rPr lang="en-US" sz="1000" b="1" dirty="0">
                <a:solidFill>
                  <a:schemeClr val="bg1"/>
                </a:solidFill>
              </a:rPr>
              <a:t>Linear Interpolation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</a:rPr>
              <a:t>        3.2. </a:t>
            </a:r>
            <a:r>
              <a:rPr lang="en-US" sz="1000" b="1" dirty="0">
                <a:solidFill>
                  <a:schemeClr val="bg1"/>
                </a:solidFill>
              </a:rPr>
              <a:t>Forward Fill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bg1"/>
                </a:solidFill>
              </a:rPr>
              <a:t>        3.3. </a:t>
            </a:r>
            <a:r>
              <a:rPr lang="en-US" sz="1000" b="1" dirty="0">
                <a:solidFill>
                  <a:schemeClr val="bg1"/>
                </a:solidFill>
              </a:rPr>
              <a:t>Backward Fill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328FC5D-C652-7309-B2C3-86FF23E00B1B}"/>
              </a:ext>
            </a:extLst>
          </p:cNvPr>
          <p:cNvSpPr txBox="1">
            <a:spLocks/>
          </p:cNvSpPr>
          <p:nvPr/>
        </p:nvSpPr>
        <p:spPr>
          <a:xfrm>
            <a:off x="548066" y="3822061"/>
            <a:ext cx="2800545" cy="101704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lIns="108000" tIns="10800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i="1" dirty="0">
                <a:solidFill>
                  <a:schemeClr val="bg1"/>
                </a:solidFill>
              </a:rPr>
              <a:t>Total Number of Outliers across all datasets: </a:t>
            </a:r>
            <a:r>
              <a:rPr lang="en-US" sz="1100" b="1" i="1" dirty="0">
                <a:solidFill>
                  <a:schemeClr val="bg1"/>
                </a:solidFill>
              </a:rPr>
              <a:t>10,678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900" i="1" dirty="0">
                <a:solidFill>
                  <a:schemeClr val="bg1"/>
                </a:solidFill>
              </a:rPr>
              <a:t>- Minimum: 61 QSR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900" i="1" dirty="0">
                <a:solidFill>
                  <a:schemeClr val="bg1"/>
                </a:solidFill>
              </a:rPr>
              <a:t>- Maximum: 2793 MCD</a:t>
            </a:r>
          </a:p>
        </p:txBody>
      </p:sp>
      <p:pic>
        <p:nvPicPr>
          <p:cNvPr id="11" name="Picture 10" descr="A diagram of normal distribution&#10;&#10;Description automatically generated">
            <a:extLst>
              <a:ext uri="{FF2B5EF4-FFF2-40B4-BE49-F238E27FC236}">
                <a16:creationId xmlns:a16="http://schemas.microsoft.com/office/drawing/2014/main" id="{7C3D3DC5-FE3F-97A2-11B7-7CDE32F90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99" y="903217"/>
            <a:ext cx="1991101" cy="1275851"/>
          </a:xfrm>
          <a:prstGeom prst="rect">
            <a:avLst/>
          </a:prstGeom>
          <a:ln>
            <a:noFill/>
            <a:prstDash val="lgDash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E5B800-2025-2100-3D4F-AA13CE7BC1AE}"/>
              </a:ext>
            </a:extLst>
          </p:cNvPr>
          <p:cNvCxnSpPr>
            <a:cxnSpLocks/>
          </p:cNvCxnSpPr>
          <p:nvPr/>
        </p:nvCxnSpPr>
        <p:spPr>
          <a:xfrm>
            <a:off x="7377404" y="996028"/>
            <a:ext cx="0" cy="10450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5F3CE4-CB97-1D3E-EAFA-59C56288F1B7}"/>
              </a:ext>
            </a:extLst>
          </p:cNvPr>
          <p:cNvCxnSpPr>
            <a:cxnSpLocks/>
          </p:cNvCxnSpPr>
          <p:nvPr/>
        </p:nvCxnSpPr>
        <p:spPr>
          <a:xfrm>
            <a:off x="8600958" y="996028"/>
            <a:ext cx="0" cy="10450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2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C22B1-CFF2-BE9D-30EC-874260B7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8297D8-1CD3-67F2-271C-C10A790796FE}"/>
              </a:ext>
            </a:extLst>
          </p:cNvPr>
          <p:cNvSpPr/>
          <p:nvPr/>
        </p:nvSpPr>
        <p:spPr>
          <a:xfrm>
            <a:off x="5717512" y="0"/>
            <a:ext cx="3426488" cy="5168893"/>
          </a:xfrm>
          <a:prstGeom prst="rect">
            <a:avLst/>
          </a:prstGeom>
          <a:solidFill>
            <a:schemeClr val="tx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0BBE-CB2F-002E-5E1C-BF477E7A09EE}"/>
              </a:ext>
            </a:extLst>
          </p:cNvPr>
          <p:cNvSpPr txBox="1"/>
          <p:nvPr/>
        </p:nvSpPr>
        <p:spPr>
          <a:xfrm>
            <a:off x="6154476" y="724221"/>
            <a:ext cx="27100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rtl="0" eaLnBrk="1" fontAlgn="ctr" latinLnBrk="0" hangingPunct="1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SBUX:		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Starbucks</a:t>
            </a:r>
            <a:endParaRPr lang="en-US" sz="1200" b="1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rtl="0" eaLnBrk="1" fontAlgn="ctr" latinLnBrk="0" hangingPunct="1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DPZ: 		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Domino’s Pizza</a:t>
            </a:r>
            <a:endParaRPr lang="en-US" sz="1200" b="1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fontAlgn="ctr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MCD: 		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McDonald’s</a:t>
            </a:r>
            <a:endParaRPr lang="en-US" sz="1200" b="1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rtl="0" eaLnBrk="1" fontAlgn="ctr" latinLnBrk="0" hangingPunct="1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LKNCY: 	</a:t>
            </a:r>
            <a:r>
              <a:rPr lang="en-US" sz="1200" dirty="0" err="1">
                <a:solidFill>
                  <a:schemeClr val="bg1"/>
                </a:solidFill>
                <a:latin typeface="+mj-lt"/>
              </a:rPr>
              <a:t>Luckin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Coffee</a:t>
            </a:r>
            <a:endParaRPr lang="en-US" sz="1200" b="1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rtl="0" eaLnBrk="1" fontAlgn="ctr" latinLnBrk="0" hangingPunct="1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QSR: 		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Restaurant Brands 			International</a:t>
            </a:r>
            <a:endParaRPr lang="en-US" sz="1200" b="1" i="0" u="none" strike="noStrike" kern="1200" dirty="0">
              <a:solidFill>
                <a:schemeClr val="bg1"/>
              </a:solidFill>
              <a:effectLst/>
              <a:latin typeface="+mj-lt"/>
              <a:cs typeface="Sarabun" pitchFamily="2" charset="-34"/>
            </a:endParaRPr>
          </a:p>
          <a:p>
            <a:pPr marL="0" rtl="0" eaLnBrk="1" fontAlgn="ctr" latinLnBrk="0" hangingPunct="1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WEN: 		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Wendy’s</a:t>
            </a:r>
            <a:endParaRPr lang="en-US" sz="1200" b="1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rtl="0" eaLnBrk="1" fontAlgn="ctr" latinLnBrk="0" hangingPunct="1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PZZA: 		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Papa John’s</a:t>
            </a:r>
            <a:endParaRPr lang="en-US" sz="1200" b="1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rtl="0" eaLnBrk="1" fontAlgn="ctr" latinLnBrk="0" hangingPunct="1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YUM: 		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Yum!</a:t>
            </a:r>
            <a:endParaRPr lang="en-US" sz="1200" b="1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rtl="0" eaLnBrk="1" fontAlgn="ctr" latinLnBrk="0" hangingPunct="1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BRK-A: 	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Berkshire Hathaway</a:t>
            </a: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 </a:t>
            </a:r>
            <a:endParaRPr lang="en-US" sz="1200" b="1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rtl="0" eaLnBrk="1" fontAlgn="ctr" latinLnBrk="0" hangingPunct="1">
              <a:lnSpc>
                <a:spcPct val="150000"/>
              </a:lnSpc>
              <a:spcBef>
                <a:spcPts val="600"/>
              </a:spcBef>
            </a:pPr>
            <a:r>
              <a:rPr lang="en-US" sz="1200" b="1" i="0" u="none" strike="noStrike" kern="1200" dirty="0">
                <a:solidFill>
                  <a:schemeClr val="bg1"/>
                </a:solidFill>
                <a:effectLst/>
                <a:latin typeface="+mj-lt"/>
                <a:cs typeface="Sarabun" pitchFamily="2" charset="-34"/>
              </a:rPr>
              <a:t>DNUT: 		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+mj-lt"/>
              </a:rPr>
              <a:t>Krispy Kreme</a:t>
            </a:r>
            <a:endParaRPr lang="en-US" sz="1200" b="1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2" name="สี่เหลี่ยมผืนผ้า 22">
            <a:extLst>
              <a:ext uri="{FF2B5EF4-FFF2-40B4-BE49-F238E27FC236}">
                <a16:creationId xmlns:a16="http://schemas.microsoft.com/office/drawing/2014/main" id="{BF25C262-F5DA-C79A-904A-D25E30A4AB1C}"/>
              </a:ext>
            </a:extLst>
          </p:cNvPr>
          <p:cNvSpPr/>
          <p:nvPr/>
        </p:nvSpPr>
        <p:spPr>
          <a:xfrm rot="5400000">
            <a:off x="8767230" y="184521"/>
            <a:ext cx="281940" cy="471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E1C65-445F-C155-0DBC-A3DDF1893724}"/>
              </a:ext>
            </a:extLst>
          </p:cNvPr>
          <p:cNvSpPr txBox="1"/>
          <p:nvPr/>
        </p:nvSpPr>
        <p:spPr>
          <a:xfrm flipH="1">
            <a:off x="6855747" y="4650690"/>
            <a:ext cx="19609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noProof="0" dirty="0">
                <a:solidFill>
                  <a:schemeClr val="bg1"/>
                </a:solidFill>
              </a:rPr>
              <a:t>| 08</a:t>
            </a:r>
          </a:p>
        </p:txBody>
      </p:sp>
      <p:sp>
        <p:nvSpPr>
          <p:cNvPr id="4" name="ตัวแทนข้อความ 12">
            <a:extLst>
              <a:ext uri="{FF2B5EF4-FFF2-40B4-BE49-F238E27FC236}">
                <a16:creationId xmlns:a16="http://schemas.microsoft.com/office/drawing/2014/main" id="{EE9D92DF-C293-8EE3-87C9-FCB33742B1D3}"/>
              </a:ext>
            </a:extLst>
          </p:cNvPr>
          <p:cNvSpPr txBox="1">
            <a:spLocks/>
          </p:cNvSpPr>
          <p:nvPr/>
        </p:nvSpPr>
        <p:spPr>
          <a:xfrm>
            <a:off x="742400" y="561291"/>
            <a:ext cx="4975112" cy="418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400" b="1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Datasets Overview (Ex. 1)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872CABD-3DD0-9ABE-B5F3-40AE2D3C2D0B}"/>
              </a:ext>
            </a:extLst>
          </p:cNvPr>
          <p:cNvGrpSpPr/>
          <p:nvPr/>
        </p:nvGrpSpPr>
        <p:grpSpPr>
          <a:xfrm>
            <a:off x="764666" y="1109864"/>
            <a:ext cx="1502854" cy="3610869"/>
            <a:chOff x="241250" y="1239876"/>
            <a:chExt cx="1502854" cy="36108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8E7E16-BD3A-CEC2-B85D-6058BF10358D}"/>
                </a:ext>
              </a:extLst>
            </p:cNvPr>
            <p:cNvSpPr txBox="1"/>
            <p:nvPr/>
          </p:nvSpPr>
          <p:spPr>
            <a:xfrm>
              <a:off x="241250" y="1239876"/>
              <a:ext cx="835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Company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8AEF6C-9820-C638-8C26-9D864A85D1B3}"/>
                </a:ext>
              </a:extLst>
            </p:cNvPr>
            <p:cNvSpPr txBox="1"/>
            <p:nvPr/>
          </p:nvSpPr>
          <p:spPr>
            <a:xfrm>
              <a:off x="1011946" y="1239876"/>
              <a:ext cx="732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#Rows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89AC25-BE35-7F7B-C002-85DB31F301C7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1529571"/>
              <a:ext cx="1296225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1FB6F84-52FC-67E9-C104-B9487B4DFD93}"/>
                </a:ext>
              </a:extLst>
            </p:cNvPr>
            <p:cNvGrpSpPr/>
            <p:nvPr/>
          </p:nvGrpSpPr>
          <p:grpSpPr>
            <a:xfrm>
              <a:off x="241251" y="1607476"/>
              <a:ext cx="1368902" cy="230832"/>
              <a:chOff x="194205" y="1607476"/>
              <a:chExt cx="1368902" cy="23083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B45B21-3EA2-77D7-5791-9B4C6995F20C}"/>
                  </a:ext>
                </a:extLst>
              </p:cNvPr>
              <p:cNvSpPr txBox="1"/>
              <p:nvPr/>
            </p:nvSpPr>
            <p:spPr>
              <a:xfrm>
                <a:off x="194205" y="1607476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SBUX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DD6329-FD3B-3D6B-B08B-23029D0775CC}"/>
                  </a:ext>
                </a:extLst>
              </p:cNvPr>
              <p:cNvSpPr txBox="1"/>
              <p:nvPr/>
            </p:nvSpPr>
            <p:spPr>
              <a:xfrm>
                <a:off x="964900" y="1607476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8117</a:t>
                </a: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FE8F8C2-A1ED-3589-B6E4-366B963562EC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1887516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C0D3DDA-E748-CD34-BFBB-25D2921C8348}"/>
                </a:ext>
              </a:extLst>
            </p:cNvPr>
            <p:cNvGrpSpPr/>
            <p:nvPr/>
          </p:nvGrpSpPr>
          <p:grpSpPr>
            <a:xfrm>
              <a:off x="241251" y="1936724"/>
              <a:ext cx="1368902" cy="230832"/>
              <a:chOff x="194205" y="1934881"/>
              <a:chExt cx="1368902" cy="230832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F45CCE7-3041-415D-700C-1FEFF2865896}"/>
                  </a:ext>
                </a:extLst>
              </p:cNvPr>
              <p:cNvSpPr txBox="1"/>
              <p:nvPr/>
            </p:nvSpPr>
            <p:spPr>
              <a:xfrm>
                <a:off x="194205" y="1934881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DPZ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8E193C-D37F-ED79-5149-D563CC872B99}"/>
                  </a:ext>
                </a:extLst>
              </p:cNvPr>
              <p:cNvSpPr txBox="1"/>
              <p:nvPr/>
            </p:nvSpPr>
            <p:spPr>
              <a:xfrm>
                <a:off x="964900" y="1934881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5083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6F6C4D7-D06B-9E5D-A4AF-95D966838387}"/>
                </a:ext>
              </a:extLst>
            </p:cNvPr>
            <p:cNvGrpSpPr/>
            <p:nvPr/>
          </p:nvGrpSpPr>
          <p:grpSpPr>
            <a:xfrm>
              <a:off x="241251" y="2265972"/>
              <a:ext cx="1368902" cy="230832"/>
              <a:chOff x="194205" y="2262286"/>
              <a:chExt cx="1368902" cy="230832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B21227-3C68-678E-D850-B67432B5C5D6}"/>
                  </a:ext>
                </a:extLst>
              </p:cNvPr>
              <p:cNvSpPr txBox="1"/>
              <p:nvPr/>
            </p:nvSpPr>
            <p:spPr>
              <a:xfrm>
                <a:off x="194205" y="2262286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MCD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334FCA-84BC-9021-0FC3-B1B1DE5C6CA2}"/>
                  </a:ext>
                </a:extLst>
              </p:cNvPr>
              <p:cNvSpPr txBox="1"/>
              <p:nvPr/>
            </p:nvSpPr>
            <p:spPr>
              <a:xfrm>
                <a:off x="964900" y="2262286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14652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106C507-11D3-32B7-9F66-95DDADD71814}"/>
                </a:ext>
              </a:extLst>
            </p:cNvPr>
            <p:cNvGrpSpPr/>
            <p:nvPr/>
          </p:nvGrpSpPr>
          <p:grpSpPr>
            <a:xfrm>
              <a:off x="241251" y="2595220"/>
              <a:ext cx="1368902" cy="230832"/>
              <a:chOff x="194205" y="2589691"/>
              <a:chExt cx="1368902" cy="230832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6E90BB4-258F-63A7-87F7-869EB35654F5}"/>
                  </a:ext>
                </a:extLst>
              </p:cNvPr>
              <p:cNvSpPr txBox="1"/>
              <p:nvPr/>
            </p:nvSpPr>
            <p:spPr>
              <a:xfrm>
                <a:off x="194205" y="2589691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LKNCY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71B2978-789E-8F5D-FC1C-737E793A5F9F}"/>
                  </a:ext>
                </a:extLst>
              </p:cNvPr>
              <p:cNvSpPr txBox="1"/>
              <p:nvPr/>
            </p:nvSpPr>
            <p:spPr>
              <a:xfrm>
                <a:off x="964900" y="2589691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1345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FD04D51-559D-4A8E-DA4C-32AB5B2742B4}"/>
                </a:ext>
              </a:extLst>
            </p:cNvPr>
            <p:cNvGrpSpPr/>
            <p:nvPr/>
          </p:nvGrpSpPr>
          <p:grpSpPr>
            <a:xfrm>
              <a:off x="241251" y="2924468"/>
              <a:ext cx="1368902" cy="230832"/>
              <a:chOff x="194205" y="2917096"/>
              <a:chExt cx="1368902" cy="23083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6235073-C016-A534-8D33-3CA7BDB8AAC9}"/>
                  </a:ext>
                </a:extLst>
              </p:cNvPr>
              <p:cNvSpPr txBox="1"/>
              <p:nvPr/>
            </p:nvSpPr>
            <p:spPr>
              <a:xfrm>
                <a:off x="194205" y="2917096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QSR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0D8095D-2C07-B8ED-C220-EAC20EB10557}"/>
                  </a:ext>
                </a:extLst>
              </p:cNvPr>
              <p:cNvSpPr txBox="1"/>
              <p:nvPr/>
            </p:nvSpPr>
            <p:spPr>
              <a:xfrm>
                <a:off x="964900" y="2917096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2459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9FDF81C-A389-C4C2-3CEC-32268B37E1D6}"/>
                </a:ext>
              </a:extLst>
            </p:cNvPr>
            <p:cNvGrpSpPr/>
            <p:nvPr/>
          </p:nvGrpSpPr>
          <p:grpSpPr>
            <a:xfrm>
              <a:off x="241251" y="3253716"/>
              <a:ext cx="1368902" cy="230832"/>
              <a:chOff x="194205" y="3244501"/>
              <a:chExt cx="1368902" cy="230832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273DC91-6150-9876-7973-DBC59250FB3C}"/>
                  </a:ext>
                </a:extLst>
              </p:cNvPr>
              <p:cNvSpPr txBox="1"/>
              <p:nvPr/>
            </p:nvSpPr>
            <p:spPr>
              <a:xfrm>
                <a:off x="194205" y="3244501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WEN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775E1D7-433E-F1E3-8D6A-BC6F2F265674}"/>
                  </a:ext>
                </a:extLst>
              </p:cNvPr>
              <p:cNvSpPr txBox="1"/>
              <p:nvPr/>
            </p:nvSpPr>
            <p:spPr>
              <a:xfrm>
                <a:off x="964900" y="3244501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11187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E39D12E-D895-228B-1B0C-273AE715B39F}"/>
                </a:ext>
              </a:extLst>
            </p:cNvPr>
            <p:cNvGrpSpPr/>
            <p:nvPr/>
          </p:nvGrpSpPr>
          <p:grpSpPr>
            <a:xfrm>
              <a:off x="241251" y="3582964"/>
              <a:ext cx="1368902" cy="230832"/>
              <a:chOff x="194205" y="3571906"/>
              <a:chExt cx="1368902" cy="230832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3E17C31-3522-48B1-AE6F-6F0DE6FEECB9}"/>
                  </a:ext>
                </a:extLst>
              </p:cNvPr>
              <p:cNvSpPr txBox="1"/>
              <p:nvPr/>
            </p:nvSpPr>
            <p:spPr>
              <a:xfrm>
                <a:off x="194205" y="3571906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PZZA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3D580D0-96E8-D5A7-3DBA-FFFDAE108538}"/>
                  </a:ext>
                </a:extLst>
              </p:cNvPr>
              <p:cNvSpPr txBox="1"/>
              <p:nvPr/>
            </p:nvSpPr>
            <p:spPr>
              <a:xfrm>
                <a:off x="964900" y="3571906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7878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2635B96-9D4C-5C09-E261-B7BDB29767A8}"/>
                </a:ext>
              </a:extLst>
            </p:cNvPr>
            <p:cNvGrpSpPr/>
            <p:nvPr/>
          </p:nvGrpSpPr>
          <p:grpSpPr>
            <a:xfrm>
              <a:off x="241251" y="3912212"/>
              <a:ext cx="1368902" cy="230832"/>
              <a:chOff x="194205" y="3899311"/>
              <a:chExt cx="1368902" cy="230832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B87E363-CF30-D0C7-53FE-63C5FD5F81D5}"/>
                  </a:ext>
                </a:extLst>
              </p:cNvPr>
              <p:cNvSpPr txBox="1"/>
              <p:nvPr/>
            </p:nvSpPr>
            <p:spPr>
              <a:xfrm>
                <a:off x="194205" y="3899311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YUM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DC11366-C2D9-ADDF-31B1-D55C79655B79}"/>
                  </a:ext>
                </a:extLst>
              </p:cNvPr>
              <p:cNvSpPr txBox="1"/>
              <p:nvPr/>
            </p:nvSpPr>
            <p:spPr>
              <a:xfrm>
                <a:off x="964900" y="3899311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6796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AD9534C-86C1-959B-B722-9932738DF4A4}"/>
                </a:ext>
              </a:extLst>
            </p:cNvPr>
            <p:cNvGrpSpPr/>
            <p:nvPr/>
          </p:nvGrpSpPr>
          <p:grpSpPr>
            <a:xfrm>
              <a:off x="241251" y="4241460"/>
              <a:ext cx="1368902" cy="230832"/>
              <a:chOff x="194205" y="4226716"/>
              <a:chExt cx="1368902" cy="230832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27BFA35-CF26-2274-A971-117B3AFC7AF1}"/>
                  </a:ext>
                </a:extLst>
              </p:cNvPr>
              <p:cNvSpPr txBox="1"/>
              <p:nvPr/>
            </p:nvSpPr>
            <p:spPr>
              <a:xfrm>
                <a:off x="194205" y="4226716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BRK-A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7F549C5-914D-914A-9DC0-28A86E230D7B}"/>
                  </a:ext>
                </a:extLst>
              </p:cNvPr>
              <p:cNvSpPr txBox="1"/>
              <p:nvPr/>
            </p:nvSpPr>
            <p:spPr>
              <a:xfrm>
                <a:off x="964900" y="4226716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11222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60A28F9-EA2F-28E3-648C-22D94F5C0419}"/>
                </a:ext>
              </a:extLst>
            </p:cNvPr>
            <p:cNvGrpSpPr/>
            <p:nvPr/>
          </p:nvGrpSpPr>
          <p:grpSpPr>
            <a:xfrm>
              <a:off x="241251" y="4570708"/>
              <a:ext cx="1368902" cy="230832"/>
              <a:chOff x="194205" y="4554117"/>
              <a:chExt cx="1368902" cy="230832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B76FD65-6A06-2408-861D-7B0E254FC6C6}"/>
                  </a:ext>
                </a:extLst>
              </p:cNvPr>
              <p:cNvSpPr txBox="1"/>
              <p:nvPr/>
            </p:nvSpPr>
            <p:spPr>
              <a:xfrm>
                <a:off x="194205" y="4554117"/>
                <a:ext cx="73216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+mj-lt"/>
                  </a:rPr>
                  <a:t>DNUT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3A1A8ED1-819F-CEFE-DD20-1EE6DD8EE04F}"/>
                  </a:ext>
                </a:extLst>
              </p:cNvPr>
              <p:cNvSpPr txBox="1"/>
              <p:nvPr/>
            </p:nvSpPr>
            <p:spPr>
              <a:xfrm>
                <a:off x="964900" y="4554117"/>
                <a:ext cx="5982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j-lt"/>
                  </a:rPr>
                  <a:t>810</a:t>
                </a:r>
              </a:p>
            </p:txBody>
          </p:sp>
        </p:grp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9675BEC-584C-E742-3967-848D46F010AD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2216764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2F646E2-96DE-0615-7780-D0B132F89132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2546012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3DA18B2-0939-2ABB-77B7-9EF51D15640E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2875260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9A49EAE-58EF-7763-9214-3BB6A3A528C6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3204508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95A80D3-A3C3-8162-5D49-713CAC2DE90C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3533756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C3BD051-E972-A160-E4FF-FDA21D0F4641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3863004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19AABD6-6352-B581-3684-8725F3B7CFED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4192252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E60B15AE-0CA3-CC3B-6002-67795239EBFD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4521500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66FB36E-48F1-AD4C-FCBE-4A6653B72A5F}"/>
                </a:ext>
              </a:extLst>
            </p:cNvPr>
            <p:cNvCxnSpPr>
              <a:cxnSpLocks/>
            </p:cNvCxnSpPr>
            <p:nvPr/>
          </p:nvCxnSpPr>
          <p:spPr>
            <a:xfrm>
              <a:off x="313928" y="4850745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B123980-193C-BA33-6A17-0449C0AF2215}"/>
              </a:ext>
            </a:extLst>
          </p:cNvPr>
          <p:cNvGrpSpPr/>
          <p:nvPr/>
        </p:nvGrpSpPr>
        <p:grpSpPr>
          <a:xfrm>
            <a:off x="3341594" y="1433953"/>
            <a:ext cx="2157436" cy="2721006"/>
            <a:chOff x="3114837" y="1763723"/>
            <a:chExt cx="1496952" cy="21484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BB4CB9-D46C-776E-8A93-9E7DBB1FED7D}"/>
                </a:ext>
              </a:extLst>
            </p:cNvPr>
            <p:cNvSpPr txBox="1"/>
            <p:nvPr/>
          </p:nvSpPr>
          <p:spPr>
            <a:xfrm>
              <a:off x="3114837" y="1763723"/>
              <a:ext cx="712660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#Columns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32BF80-82B9-3B75-249D-73D213014842}"/>
                </a:ext>
              </a:extLst>
            </p:cNvPr>
            <p:cNvSpPr txBox="1"/>
            <p:nvPr/>
          </p:nvSpPr>
          <p:spPr>
            <a:xfrm>
              <a:off x="3114837" y="2075320"/>
              <a:ext cx="598207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917507-26C6-1FDA-4598-E5E7D88159C4}"/>
                </a:ext>
              </a:extLst>
            </p:cNvPr>
            <p:cNvSpPr txBox="1"/>
            <p:nvPr/>
          </p:nvSpPr>
          <p:spPr>
            <a:xfrm>
              <a:off x="3114837" y="2386917"/>
              <a:ext cx="521296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Open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7C4D15-45FE-B729-6572-2C6D46CF0654}"/>
                </a:ext>
              </a:extLst>
            </p:cNvPr>
            <p:cNvSpPr txBox="1"/>
            <p:nvPr/>
          </p:nvSpPr>
          <p:spPr>
            <a:xfrm>
              <a:off x="3114837" y="2698514"/>
              <a:ext cx="472414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High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04A1AE-3A12-9D5D-FE23-162D1A58BC84}"/>
                </a:ext>
              </a:extLst>
            </p:cNvPr>
            <p:cNvSpPr txBox="1"/>
            <p:nvPr/>
          </p:nvSpPr>
          <p:spPr>
            <a:xfrm>
              <a:off x="3114837" y="3010111"/>
              <a:ext cx="428317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Low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CA0CCC-A7F1-DC70-A75C-BA9CF4C40BDB}"/>
                </a:ext>
              </a:extLst>
            </p:cNvPr>
            <p:cNvSpPr txBox="1"/>
            <p:nvPr/>
          </p:nvSpPr>
          <p:spPr>
            <a:xfrm>
              <a:off x="3114837" y="3321708"/>
              <a:ext cx="815036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Adj Close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F73BF8-B498-F28B-1A10-C1268ABF60CD}"/>
                </a:ext>
              </a:extLst>
            </p:cNvPr>
            <p:cNvSpPr txBox="1"/>
            <p:nvPr/>
          </p:nvSpPr>
          <p:spPr>
            <a:xfrm>
              <a:off x="3114837" y="3633305"/>
              <a:ext cx="661254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Volume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AD600EF-8887-8F80-2A0E-7AC1138F1A57}"/>
                </a:ext>
              </a:extLst>
            </p:cNvPr>
            <p:cNvCxnSpPr>
              <a:cxnSpLocks/>
            </p:cNvCxnSpPr>
            <p:nvPr/>
          </p:nvCxnSpPr>
          <p:spPr>
            <a:xfrm>
              <a:off x="3179384" y="2042632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9339C66-4A96-6E41-E495-6420C40B1B53}"/>
                </a:ext>
              </a:extLst>
            </p:cNvPr>
            <p:cNvCxnSpPr>
              <a:cxnSpLocks/>
            </p:cNvCxnSpPr>
            <p:nvPr/>
          </p:nvCxnSpPr>
          <p:spPr>
            <a:xfrm>
              <a:off x="3179384" y="2354229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95E703F-8008-1563-FB80-9C9AFBF4EEF8}"/>
                </a:ext>
              </a:extLst>
            </p:cNvPr>
            <p:cNvCxnSpPr>
              <a:cxnSpLocks/>
            </p:cNvCxnSpPr>
            <p:nvPr/>
          </p:nvCxnSpPr>
          <p:spPr>
            <a:xfrm>
              <a:off x="3179384" y="2665826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4D2BC4B-A767-025E-D722-45A3297D1B66}"/>
                </a:ext>
              </a:extLst>
            </p:cNvPr>
            <p:cNvCxnSpPr>
              <a:cxnSpLocks/>
            </p:cNvCxnSpPr>
            <p:nvPr/>
          </p:nvCxnSpPr>
          <p:spPr>
            <a:xfrm>
              <a:off x="3179384" y="2977423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92043A3-7365-FA82-F0B5-BF880673EB08}"/>
                </a:ext>
              </a:extLst>
            </p:cNvPr>
            <p:cNvCxnSpPr>
              <a:cxnSpLocks/>
            </p:cNvCxnSpPr>
            <p:nvPr/>
          </p:nvCxnSpPr>
          <p:spPr>
            <a:xfrm>
              <a:off x="3179384" y="3289020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0831695-54FD-D502-0AE4-49513D8810B8}"/>
                </a:ext>
              </a:extLst>
            </p:cNvPr>
            <p:cNvCxnSpPr>
              <a:cxnSpLocks/>
            </p:cNvCxnSpPr>
            <p:nvPr/>
          </p:nvCxnSpPr>
          <p:spPr>
            <a:xfrm>
              <a:off x="3179384" y="3600617"/>
              <a:ext cx="1296225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7C72C70-B193-CCEA-8D6B-64F485731D56}"/>
                </a:ext>
              </a:extLst>
            </p:cNvPr>
            <p:cNvCxnSpPr>
              <a:cxnSpLocks/>
            </p:cNvCxnSpPr>
            <p:nvPr/>
          </p:nvCxnSpPr>
          <p:spPr>
            <a:xfrm>
              <a:off x="3179384" y="3912212"/>
              <a:ext cx="1296225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5FDA185-ED49-3B0B-5347-2EE8E10FC078}"/>
                </a:ext>
              </a:extLst>
            </p:cNvPr>
            <p:cNvSpPr txBox="1"/>
            <p:nvPr/>
          </p:nvSpPr>
          <p:spPr>
            <a:xfrm>
              <a:off x="3899129" y="1763723"/>
              <a:ext cx="712660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7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30861599-AD02-A546-2469-3A62F6863BB5}"/>
                </a:ext>
              </a:extLst>
            </p:cNvPr>
            <p:cNvSpPr txBox="1"/>
            <p:nvPr/>
          </p:nvSpPr>
          <p:spPr>
            <a:xfrm>
              <a:off x="3899129" y="2072530"/>
              <a:ext cx="712660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Object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3D5D4B5-FB1F-A02E-72A2-E81F9FE90044}"/>
                </a:ext>
              </a:extLst>
            </p:cNvPr>
            <p:cNvSpPr txBox="1"/>
            <p:nvPr/>
          </p:nvSpPr>
          <p:spPr>
            <a:xfrm>
              <a:off x="3899129" y="2391440"/>
              <a:ext cx="712660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float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BEF05F4-9E9A-20AA-DC12-C8EE8321A751}"/>
                </a:ext>
              </a:extLst>
            </p:cNvPr>
            <p:cNvSpPr txBox="1"/>
            <p:nvPr/>
          </p:nvSpPr>
          <p:spPr>
            <a:xfrm>
              <a:off x="3899129" y="2693992"/>
              <a:ext cx="712660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float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AFF7B1C-FB01-9FE8-D298-2896019CAA4C}"/>
                </a:ext>
              </a:extLst>
            </p:cNvPr>
            <p:cNvSpPr txBox="1"/>
            <p:nvPr/>
          </p:nvSpPr>
          <p:spPr>
            <a:xfrm>
              <a:off x="3899129" y="3010284"/>
              <a:ext cx="712660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float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48E1948-827A-3D53-61B1-169B7748F02D}"/>
                </a:ext>
              </a:extLst>
            </p:cNvPr>
            <p:cNvSpPr txBox="1"/>
            <p:nvPr/>
          </p:nvSpPr>
          <p:spPr>
            <a:xfrm>
              <a:off x="3899129" y="3326108"/>
              <a:ext cx="712660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float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BDB3D13-72C0-42B5-0EB8-1CC1911F4666}"/>
                </a:ext>
              </a:extLst>
            </p:cNvPr>
            <p:cNvSpPr txBox="1"/>
            <p:nvPr/>
          </p:nvSpPr>
          <p:spPr>
            <a:xfrm>
              <a:off x="3899129" y="3633302"/>
              <a:ext cx="712660" cy="21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float</a:t>
              </a:r>
            </a:p>
          </p:txBody>
        </p:sp>
      </p:grp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29105580-0F90-DE82-B0A0-8840E04371A4}"/>
              </a:ext>
            </a:extLst>
          </p:cNvPr>
          <p:cNvCxnSpPr>
            <a:cxnSpLocks/>
          </p:cNvCxnSpPr>
          <p:nvPr/>
        </p:nvCxnSpPr>
        <p:spPr>
          <a:xfrm>
            <a:off x="2800865" y="1169773"/>
            <a:ext cx="0" cy="3480917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6950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Custom 5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3229"/>
      </a:accent1>
      <a:accent2>
        <a:srgbClr val="274F40"/>
      </a:accent2>
      <a:accent3>
        <a:srgbClr val="3D7A64"/>
      </a:accent3>
      <a:accent4>
        <a:srgbClr val="6EB69C"/>
      </a:accent4>
      <a:accent5>
        <a:srgbClr val="B6DACD"/>
      </a:accent5>
      <a:accent6>
        <a:srgbClr val="E1F0EB"/>
      </a:accent6>
      <a:hlink>
        <a:srgbClr val="0563C1"/>
      </a:hlink>
      <a:folHlink>
        <a:srgbClr val="954F72"/>
      </a:folHlink>
    </a:clrScheme>
    <a:fontScheme name="Nature Travel">
      <a:majorFont>
        <a:latin typeface="Sarabun Medium"/>
        <a:ea typeface=""/>
        <a:cs typeface="Sarabun Medium"/>
      </a:majorFont>
      <a:minorFont>
        <a:latin typeface="Sarabun"/>
        <a:ea typeface=""/>
        <a:cs typeface="Sarabu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0a8aec3-e044-4c52-b490-93621ab5ae6b}" enabled="0" method="" siteId="{90a8aec3-e044-4c52-b490-93621ab5ae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2155</TotalTime>
  <Words>1222</Words>
  <Application>Microsoft Macintosh PowerPoint</Application>
  <PresentationFormat>On-screen Show (16:9)</PresentationFormat>
  <Paragraphs>424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Sarabun Medium</vt:lpstr>
      <vt:lpstr>-webkit-standard</vt:lpstr>
      <vt:lpstr>Sarabun</vt:lpstr>
      <vt:lpstr>Arial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Phakawan w.</Manager>
  <Company>Auxein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PowerPointHub-Nature Travel</dc:title>
  <dc:creator>www.PowerPointhub.com;www.iSlidesHub.com</dc:creator>
  <cp:lastModifiedBy>Jakob Spreng</cp:lastModifiedBy>
  <cp:revision>44</cp:revision>
  <dcterms:created xsi:type="dcterms:W3CDTF">2022-09-12T04:54:35Z</dcterms:created>
  <dcterms:modified xsi:type="dcterms:W3CDTF">2024-12-14T20:55:10Z</dcterms:modified>
</cp:coreProperties>
</file>